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1488" r:id="rId2"/>
    <p:sldId id="256" r:id="rId3"/>
    <p:sldId id="358" r:id="rId4"/>
    <p:sldId id="1493" r:id="rId5"/>
    <p:sldId id="257" r:id="rId6"/>
    <p:sldId id="1558" r:id="rId7"/>
    <p:sldId id="1499" r:id="rId8"/>
    <p:sldId id="1500" r:id="rId9"/>
    <p:sldId id="1000" r:id="rId10"/>
    <p:sldId id="352" r:id="rId11"/>
    <p:sldId id="353" r:id="rId12"/>
    <p:sldId id="1506" r:id="rId13"/>
    <p:sldId id="1508" r:id="rId14"/>
    <p:sldId id="1553" r:id="rId15"/>
    <p:sldId id="311" r:id="rId16"/>
    <p:sldId id="1570" r:id="rId17"/>
    <p:sldId id="1569" r:id="rId18"/>
    <p:sldId id="1522" r:id="rId19"/>
    <p:sldId id="1585" r:id="rId20"/>
    <p:sldId id="1523" r:id="rId21"/>
    <p:sldId id="334" r:id="rId22"/>
    <p:sldId id="1566" r:id="rId23"/>
    <p:sldId id="1515" r:id="rId24"/>
    <p:sldId id="370" r:id="rId25"/>
    <p:sldId id="371" r:id="rId26"/>
    <p:sldId id="372" r:id="rId27"/>
    <p:sldId id="374" r:id="rId28"/>
    <p:sldId id="304" r:id="rId29"/>
    <p:sldId id="1512" r:id="rId30"/>
    <p:sldId id="1513" r:id="rId31"/>
    <p:sldId id="1514" r:id="rId32"/>
    <p:sldId id="1554" r:id="rId33"/>
    <p:sldId id="1525" r:id="rId34"/>
    <p:sldId id="384" r:id="rId35"/>
    <p:sldId id="378" r:id="rId36"/>
    <p:sldId id="1572" r:id="rId37"/>
    <p:sldId id="1532" r:id="rId38"/>
    <p:sldId id="450" r:id="rId39"/>
    <p:sldId id="451" r:id="rId40"/>
    <p:sldId id="1535" r:id="rId41"/>
    <p:sldId id="386" r:id="rId42"/>
    <p:sldId id="1540" r:id="rId43"/>
    <p:sldId id="1582" r:id="rId44"/>
    <p:sldId id="1551" r:id="rId45"/>
    <p:sldId id="1586" r:id="rId46"/>
    <p:sldId id="354" r:id="rId47"/>
    <p:sldId id="357" r:id="rId48"/>
    <p:sldId id="1555" r:id="rId49"/>
    <p:sldId id="1564" r:id="rId50"/>
    <p:sldId id="303" r:id="rId51"/>
    <p:sldId id="349" r:id="rId52"/>
    <p:sldId id="350" r:id="rId53"/>
    <p:sldId id="1562" r:id="rId54"/>
    <p:sldId id="297" r:id="rId55"/>
    <p:sldId id="301" r:id="rId56"/>
    <p:sldId id="1587" r:id="rId57"/>
    <p:sldId id="1563" r:id="rId58"/>
    <p:sldId id="1574" r:id="rId59"/>
    <p:sldId id="1575" r:id="rId60"/>
    <p:sldId id="289" r:id="rId61"/>
    <p:sldId id="290" r:id="rId62"/>
    <p:sldId id="1578" r:id="rId63"/>
    <p:sldId id="1580" r:id="rId64"/>
    <p:sldId id="264" r:id="rId65"/>
    <p:sldId id="259" r:id="rId66"/>
    <p:sldId id="1576" r:id="rId67"/>
    <p:sldId id="338" r:id="rId68"/>
    <p:sldId id="381" r:id="rId69"/>
    <p:sldId id="995" r:id="rId70"/>
    <p:sldId id="996" r:id="rId71"/>
    <p:sldId id="292" r:id="rId72"/>
    <p:sldId id="294" r:id="rId73"/>
    <p:sldId id="473" r:id="rId74"/>
    <p:sldId id="436" r:id="rId75"/>
    <p:sldId id="344" r:id="rId76"/>
    <p:sldId id="340" r:id="rId7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5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5B199-1A8E-4D88-B4DF-8D7AB2854338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28814-F67F-4467-9D23-729CCC41D2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7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63650"/>
            <a:ext cx="6059488" cy="3409950"/>
          </a:xfrm>
          <a:prstGeom prst="rect">
            <a:avLst/>
          </a:prstGeom>
          <a:ln w="0">
            <a:noFill/>
          </a:ln>
        </p:spPr>
      </p:sp>
      <p:sp>
        <p:nvSpPr>
          <p:cNvPr id="1826" name="PlaceHolder 2"/>
          <p:cNvSpPr>
            <a:spLocks noGrp="1"/>
          </p:cNvSpPr>
          <p:nvPr>
            <p:ph type="body"/>
          </p:nvPr>
        </p:nvSpPr>
        <p:spPr>
          <a:xfrm>
            <a:off x="696182" y="4863271"/>
            <a:ext cx="5568384" cy="3978471"/>
          </a:xfrm>
          <a:prstGeom prst="rect">
            <a:avLst/>
          </a:prstGeom>
          <a:noFill/>
          <a:ln w="0">
            <a:noFill/>
          </a:ln>
        </p:spPr>
        <p:txBody>
          <a:bodyPr lIns="93240" tIns="46800" rIns="93240" bIns="46800" anchor="t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1827" name="PlaceHolder 3"/>
          <p:cNvSpPr>
            <a:spLocks noGrp="1"/>
          </p:cNvSpPr>
          <p:nvPr>
            <p:ph type="sldNum" idx="76"/>
          </p:nvPr>
        </p:nvSpPr>
        <p:spPr>
          <a:xfrm>
            <a:off x="3943009" y="9598746"/>
            <a:ext cx="3015955" cy="506102"/>
          </a:xfrm>
          <a:prstGeom prst="rect">
            <a:avLst/>
          </a:prstGeom>
          <a:noFill/>
          <a:ln w="0">
            <a:noFill/>
          </a:ln>
        </p:spPr>
        <p:txBody>
          <a:bodyPr lIns="93240" tIns="46800" rIns="93240" bIns="4680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3577379-9963-4DE7-965C-098C7D107628}" type="slidenum">
              <a:rPr lang="en-US" sz="1200" b="0" strike="noStrike" spc="-1">
                <a:latin typeface="Times New Roman"/>
              </a:rPr>
              <a:t>7</a:t>
            </a:fld>
            <a:endParaRPr lang="it-IT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91646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07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DA675A-3D3F-4460-A8E5-A8F964055E5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624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1A196-57E1-40AE-9ADD-792B130362D8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25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1263650"/>
            <a:ext cx="6059488" cy="3409950"/>
          </a:xfrm>
          <a:prstGeom prst="rect">
            <a:avLst/>
          </a:prstGeom>
          <a:ln w="0">
            <a:noFill/>
          </a:ln>
        </p:spPr>
      </p:sp>
      <p:sp>
        <p:nvSpPr>
          <p:cNvPr id="1829" name="PlaceHolder 2"/>
          <p:cNvSpPr>
            <a:spLocks noGrp="1"/>
          </p:cNvSpPr>
          <p:nvPr>
            <p:ph type="body"/>
          </p:nvPr>
        </p:nvSpPr>
        <p:spPr>
          <a:xfrm>
            <a:off x="696182" y="4863271"/>
            <a:ext cx="5568384" cy="3978471"/>
          </a:xfrm>
          <a:prstGeom prst="rect">
            <a:avLst/>
          </a:prstGeom>
          <a:noFill/>
          <a:ln w="0">
            <a:noFill/>
          </a:ln>
        </p:spPr>
        <p:txBody>
          <a:bodyPr lIns="93240" tIns="46800" rIns="93240" bIns="46800" anchor="t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1830" name="PlaceHolder 3"/>
          <p:cNvSpPr>
            <a:spLocks noGrp="1"/>
          </p:cNvSpPr>
          <p:nvPr>
            <p:ph type="sldNum" idx="77"/>
          </p:nvPr>
        </p:nvSpPr>
        <p:spPr>
          <a:xfrm>
            <a:off x="3943009" y="9598746"/>
            <a:ext cx="3015955" cy="506102"/>
          </a:xfrm>
          <a:prstGeom prst="rect">
            <a:avLst/>
          </a:prstGeom>
          <a:noFill/>
          <a:ln w="0">
            <a:noFill/>
          </a:ln>
        </p:spPr>
        <p:txBody>
          <a:bodyPr lIns="93240" tIns="46800" rIns="93240" bIns="46800" anchor="b">
            <a:noAutofit/>
          </a:bodyPr>
          <a:lstStyle>
            <a:lvl1pPr algn="r">
              <a:lnSpc>
                <a:spcPct val="100000"/>
              </a:lnSpc>
              <a:buNone/>
              <a:defRPr lang="en-US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F034B26-B76D-485F-8107-A65B6C8DAE62}" type="slidenum">
              <a:rPr lang="en-US" sz="1200" b="0" strike="noStrike" spc="-1">
                <a:latin typeface="Times New Roman"/>
              </a:rPr>
              <a:t>8</a:t>
            </a:fld>
            <a:endParaRPr lang="it-IT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219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8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72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97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8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-120650" y="882650"/>
            <a:ext cx="7734300" cy="4351338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87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Altri termostati OT ?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Per il riscaldamento non ci sono problemi, sarebbe da verificare l’eventuale sanitario, se compreso nel termostato.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6 tipologie di richieste riscaldamento 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(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Termostato con curva climatica, Termostato senza curva climatica, solo curva climatica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richiesta sempre presente, Set di temperatura costante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richiesta sempre presente, 0-10 V che agisce su % di potenza, 0-10 V che agisce sul set di temperatura)</a:t>
            </a:r>
            <a:endParaRPr kumimoji="0" lang="it-IT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endParaRPr lang="it-IT" sz="1200" dirty="0"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Solo curva climatica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richiesta sempre presente, Set di temperatura costante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it-IT" sz="1200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richiesta sempre presente.</a:t>
            </a:r>
          </a:p>
          <a:p>
            <a:r>
              <a:rPr lang="it-IT" sz="1200" b="1" dirty="0"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Se voglio usare poi il contatto TA c’è un parametro con cui impostare una riduzione sulla temperatura di mandata o sulla curva climatica.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39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715A1-4ADC-44E0-9587-804FF39D6B2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2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1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967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73838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002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9463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451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3408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1265767" y="2606675"/>
            <a:ext cx="9857317" cy="3101975"/>
          </a:xfrm>
        </p:spPr>
        <p:txBody>
          <a:bodyPr/>
          <a:lstStyle>
            <a:lvl2pPr marL="742950" indent="-285750">
              <a:buFontTx/>
              <a:buBlip>
                <a:blip r:embed="rId2"/>
              </a:buBlip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793F-2469-4842-9AEF-048ADFB34B8D}" type="datetime1">
              <a:rPr lang="it-IT" smtClean="0"/>
              <a:t>06/03/2024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Ricerca&amp;Sviluppo – Ufficio Tecnico – …………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999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1265767" y="2606675"/>
            <a:ext cx="9857317" cy="3101975"/>
          </a:xfrm>
        </p:spPr>
        <p:txBody>
          <a:bodyPr/>
          <a:lstStyle>
            <a:lvl2pPr marL="742950" indent="-285750">
              <a:buFontTx/>
              <a:buBlip>
                <a:blip r:embed="rId2"/>
              </a:buBlip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793F-2469-4842-9AEF-048ADFB34B8D}" type="datetime1">
              <a:rPr lang="it-IT" smtClean="0"/>
              <a:t>06/03/2024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Ricerca&amp;Sviluppo – Ufficio Tecnico – …………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898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1265767" y="2606675"/>
            <a:ext cx="9857317" cy="3101975"/>
          </a:xfrm>
        </p:spPr>
        <p:txBody>
          <a:bodyPr/>
          <a:lstStyle>
            <a:lvl2pPr marL="742950" indent="-285750">
              <a:buFontTx/>
              <a:buBlip>
                <a:blip r:embed="rId2"/>
              </a:buBlip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0793F-2469-4842-9AEF-048ADFB34B8D}" type="datetime1">
              <a:rPr lang="it-IT" smtClean="0"/>
              <a:t>06/03/2024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Ricerca&amp;Sviluppo – Ufficio Tecnico – …………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39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08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DE28204-45D4-44CF-9A4D-C8851E894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261533" y="6276976"/>
            <a:ext cx="1416051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 Sales Dept.</a:t>
            </a:r>
          </a:p>
        </p:txBody>
      </p:sp>
    </p:spTree>
    <p:extLst>
      <p:ext uri="{BB962C8B-B14F-4D97-AF65-F5344CB8AC3E}">
        <p14:creationId xmlns:p14="http://schemas.microsoft.com/office/powerpoint/2010/main" val="22698092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D5EA85-E365-4878-922B-93003970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61533" y="6276976"/>
            <a:ext cx="1416051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Verdana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/>
              <a:t>Pre Sales Dept.</a:t>
            </a:r>
          </a:p>
        </p:txBody>
      </p:sp>
    </p:spTree>
    <p:extLst>
      <p:ext uri="{BB962C8B-B14F-4D97-AF65-F5344CB8AC3E}">
        <p14:creationId xmlns:p14="http://schemas.microsoft.com/office/powerpoint/2010/main" val="43762448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034891"/>
            <a:ext cx="10363200" cy="1470025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79066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5837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034891"/>
            <a:ext cx="10363200" cy="1470025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790664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16160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it-IT" dirty="0"/>
          </a:p>
        </p:txBody>
      </p:sp>
      <p:sp>
        <p:nvSpPr>
          <p:cNvPr id="11" name="Segnaposto contenuto 6"/>
          <p:cNvSpPr>
            <a:spLocks noGrp="1"/>
          </p:cNvSpPr>
          <p:nvPr>
            <p:ph sz="quarter" idx="13"/>
          </p:nvPr>
        </p:nvSpPr>
        <p:spPr>
          <a:xfrm>
            <a:off x="609603" y="2606678"/>
            <a:ext cx="6352087" cy="3101975"/>
          </a:xfrm>
        </p:spPr>
        <p:txBody>
          <a:bodyPr/>
          <a:lstStyle>
            <a:lvl2pPr marL="742950" indent="-285750">
              <a:buSzPct val="100000"/>
              <a:buFontTx/>
              <a:buBlip>
                <a:blip r:embed="rId2"/>
              </a:buBlip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immagine 12"/>
          <p:cNvSpPr>
            <a:spLocks noGrp="1"/>
          </p:cNvSpPr>
          <p:nvPr>
            <p:ph type="pic" sz="quarter" idx="14"/>
          </p:nvPr>
        </p:nvSpPr>
        <p:spPr>
          <a:xfrm>
            <a:off x="7073903" y="2606678"/>
            <a:ext cx="4999567" cy="3101975"/>
          </a:xfrm>
        </p:spPr>
        <p:txBody>
          <a:bodyPr rtlCol="0">
            <a:normAutofit/>
          </a:bodyPr>
          <a:lstStyle/>
          <a:p>
            <a:pPr lvl="0"/>
            <a:r>
              <a:rPr lang="it-IT" noProof="0" dirty="0"/>
              <a:t>Trascinare l'immagine su un segnaposto o fare clic sull'icona per aggiungerla</a:t>
            </a:r>
          </a:p>
        </p:txBody>
      </p:sp>
    </p:spTree>
    <p:extLst>
      <p:ext uri="{BB962C8B-B14F-4D97-AF65-F5344CB8AC3E}">
        <p14:creationId xmlns:p14="http://schemas.microsoft.com/office/powerpoint/2010/main" val="367049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161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4"/>
          </p:nvPr>
        </p:nvSpPr>
        <p:spPr>
          <a:xfrm>
            <a:off x="1265767" y="2606675"/>
            <a:ext cx="9857317" cy="3101975"/>
          </a:xfrm>
        </p:spPr>
        <p:txBody>
          <a:bodyPr/>
          <a:lstStyle>
            <a:lvl2pPr marL="742950" indent="-285750">
              <a:buFontTx/>
              <a:buBlip>
                <a:blip r:embed="rId2"/>
              </a:buBlip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EDBD-72EA-42AA-8A01-8260FAEA9CFF}" type="datetime1">
              <a:rPr lang="it-IT" smtClean="0"/>
              <a:pPr/>
              <a:t>06/03/2024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Ricerca&amp;Sviluppo – Ufficio Tecnico – Aristide Bernardi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287EE-D2C7-42D4-B9A5-EC362E8D5E57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84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1039906" y="6311155"/>
            <a:ext cx="1499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Export</a:t>
            </a:r>
          </a:p>
        </p:txBody>
      </p:sp>
    </p:spTree>
    <p:extLst>
      <p:ext uri="{BB962C8B-B14F-4D97-AF65-F5344CB8AC3E}">
        <p14:creationId xmlns:p14="http://schemas.microsoft.com/office/powerpoint/2010/main" val="91278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6" r:id="rId12"/>
    <p:sldLayoutId id="2147483681" r:id="rId13"/>
    <p:sldLayoutId id="2147483682" r:id="rId14"/>
    <p:sldLayoutId id="2147483684" r:id="rId15"/>
    <p:sldLayoutId id="2147483685" r:id="rId16"/>
    <p:sldLayoutId id="2147483686" r:id="rId17"/>
    <p:sldLayoutId id="2147483687" r:id="rId1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microsoft.com/office/2007/relationships/hdphoto" Target="../media/hdphoto11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0.jpg"/><Relationship Id="rId4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microsoft.com/office/2007/relationships/hdphoto" Target="../media/hdphoto14.wdp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microsoft.com/office/2007/relationships/hdphoto" Target="../media/hdphoto16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13.wdp"/><Relationship Id="rId7" Type="http://schemas.microsoft.com/office/2007/relationships/hdphoto" Target="../media/hdphoto19.wdp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9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microsoft.com/office/2007/relationships/hdphoto" Target="../media/hdphoto20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microsoft.com/office/2007/relationships/hdphoto" Target="../media/hdphoto23.wdp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microsoft.com/office/2007/relationships/hdphoto" Target="../media/hdphoto26.wdp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7" Type="http://schemas.microsoft.com/office/2007/relationships/hdphoto" Target="../media/hdphoto28.wdp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5" Type="http://schemas.microsoft.com/office/2007/relationships/hdphoto" Target="../media/hdphoto27.wdp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emf"/><Relationship Id="rId5" Type="http://schemas.openxmlformats.org/officeDocument/2006/relationships/image" Target="../media/image128.emf"/><Relationship Id="rId4" Type="http://schemas.openxmlformats.org/officeDocument/2006/relationships/image" Target="../media/image1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1.jpg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4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30.wdp"/><Relationship Id="rId4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3236FD5E-6FB4-4590-80C9-37658D921D95}"/>
              </a:ext>
            </a:extLst>
          </p:cNvPr>
          <p:cNvSpPr txBox="1">
            <a:spLocks/>
          </p:cNvSpPr>
          <p:nvPr/>
        </p:nvSpPr>
        <p:spPr>
          <a:xfrm>
            <a:off x="720000" y="2130480"/>
            <a:ext cx="10799640" cy="1469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4800" b="1" spc="-1" dirty="0">
                <a:solidFill>
                  <a:srgbClr val="000000"/>
                </a:solidFill>
                <a:latin typeface="Verdana"/>
                <a:ea typeface="Verdana"/>
              </a:rPr>
              <a:t>VICTRIX PRO V2</a:t>
            </a:r>
            <a:endParaRPr lang="it-IT" sz="4800" spc="-1" dirty="0"/>
          </a:p>
        </p:txBody>
      </p:sp>
    </p:spTree>
    <p:extLst>
      <p:ext uri="{BB962C8B-B14F-4D97-AF65-F5344CB8AC3E}">
        <p14:creationId xmlns:p14="http://schemas.microsoft.com/office/powerpoint/2010/main" val="271811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 1">
            <a:extLst>
              <a:ext uri="{FF2B5EF4-FFF2-40B4-BE49-F238E27FC236}">
                <a16:creationId xmlns:a16="http://schemas.microsoft.com/office/drawing/2014/main" id="{B9C9EA47-E619-48D3-9976-C05D3C3F4D1E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90481" y="720436"/>
            <a:ext cx="2921067" cy="5457782"/>
          </a:xfrm>
          <a:prstGeom prst="rect">
            <a:avLst/>
          </a:prstGeom>
          <a:ln w="0">
            <a:noFill/>
          </a:ln>
        </p:spPr>
      </p:pic>
      <p:sp>
        <p:nvSpPr>
          <p:cNvPr id="13" name="Titolo 6">
            <a:extLst>
              <a:ext uri="{FF2B5EF4-FFF2-40B4-BE49-F238E27FC236}">
                <a16:creationId xmlns:a16="http://schemas.microsoft.com/office/drawing/2014/main" id="{663786C4-CBB9-4EA1-BC32-25B4E05BCD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515" y="137100"/>
            <a:ext cx="97522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Main components; 55-60-68-80 models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2C8DE18-6F8F-4B81-88CD-407A6A42E57A}"/>
              </a:ext>
            </a:extLst>
          </p:cNvPr>
          <p:cNvSpPr/>
          <p:nvPr/>
        </p:nvSpPr>
        <p:spPr>
          <a:xfrm>
            <a:off x="8900370" y="742340"/>
            <a:ext cx="2949885" cy="5217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Flue connection  D.80-125  with condensate drain </a:t>
            </a:r>
            <a:r>
              <a:rPr lang="it-IT" sz="1400" spc="-1" dirty="0" err="1">
                <a:solidFill>
                  <a:srgbClr val="000000"/>
                </a:solidFill>
              </a:rPr>
              <a:t>discharge</a:t>
            </a:r>
            <a:endParaRPr lang="it-IT" sz="1400" spc="-1" dirty="0"/>
          </a:p>
        </p:txBody>
      </p:sp>
      <p:sp>
        <p:nvSpPr>
          <p:cNvPr id="12" name="Connettore 2 11">
            <a:extLst>
              <a:ext uri="{FF2B5EF4-FFF2-40B4-BE49-F238E27FC236}">
                <a16:creationId xmlns:a16="http://schemas.microsoft.com/office/drawing/2014/main" id="{414F4077-2BB3-4B56-8A31-0AC91C80183F}"/>
              </a:ext>
            </a:extLst>
          </p:cNvPr>
          <p:cNvSpPr/>
          <p:nvPr/>
        </p:nvSpPr>
        <p:spPr>
          <a:xfrm flipH="1">
            <a:off x="6306366" y="886691"/>
            <a:ext cx="2579015" cy="27999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4" name="CasellaDiTesto 12">
            <a:extLst>
              <a:ext uri="{FF2B5EF4-FFF2-40B4-BE49-F238E27FC236}">
                <a16:creationId xmlns:a16="http://schemas.microsoft.com/office/drawing/2014/main" id="{F820E5F8-3871-4773-B3F5-C19040C97111}"/>
              </a:ext>
            </a:extLst>
          </p:cNvPr>
          <p:cNvSpPr/>
          <p:nvPr/>
        </p:nvSpPr>
        <p:spPr>
          <a:xfrm>
            <a:off x="1326552" y="795602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Air </a:t>
            </a:r>
            <a:r>
              <a:rPr lang="it-IT" sz="1400" spc="-1" dirty="0" err="1">
                <a:solidFill>
                  <a:srgbClr val="000000"/>
                </a:solidFill>
              </a:rPr>
              <a:t>vent</a:t>
            </a:r>
            <a:r>
              <a:rPr lang="it-IT" sz="1400" spc="-1" dirty="0">
                <a:solidFill>
                  <a:srgbClr val="000000"/>
                </a:solidFill>
              </a:rPr>
              <a:t> valve</a:t>
            </a:r>
            <a:endParaRPr lang="it-IT" sz="1400" spc="-1" dirty="0"/>
          </a:p>
        </p:txBody>
      </p:sp>
      <p:sp>
        <p:nvSpPr>
          <p:cNvPr id="15" name="Connettore 2 13">
            <a:extLst>
              <a:ext uri="{FF2B5EF4-FFF2-40B4-BE49-F238E27FC236}">
                <a16:creationId xmlns:a16="http://schemas.microsoft.com/office/drawing/2014/main" id="{601480CA-2FE0-47A3-83B4-6A573A4583DA}"/>
              </a:ext>
            </a:extLst>
          </p:cNvPr>
          <p:cNvSpPr/>
          <p:nvPr/>
        </p:nvSpPr>
        <p:spPr>
          <a:xfrm>
            <a:off x="2909455" y="914400"/>
            <a:ext cx="2661137" cy="7394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6" name="CasellaDiTesto 14">
            <a:extLst>
              <a:ext uri="{FF2B5EF4-FFF2-40B4-BE49-F238E27FC236}">
                <a16:creationId xmlns:a16="http://schemas.microsoft.com/office/drawing/2014/main" id="{B032BA33-3538-483D-A605-126A77C2C930}"/>
              </a:ext>
            </a:extLst>
          </p:cNvPr>
          <p:cNvSpPr/>
          <p:nvPr/>
        </p:nvSpPr>
        <p:spPr>
          <a:xfrm>
            <a:off x="9020444" y="1410254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 err="1">
                <a:solidFill>
                  <a:srgbClr val="000000"/>
                </a:solidFill>
              </a:rPr>
              <a:t>Thermalfuse</a:t>
            </a:r>
            <a:endParaRPr lang="it-IT" sz="1400" spc="-1" dirty="0"/>
          </a:p>
        </p:txBody>
      </p:sp>
      <p:sp>
        <p:nvSpPr>
          <p:cNvPr id="17" name="Connettore 2 15">
            <a:extLst>
              <a:ext uri="{FF2B5EF4-FFF2-40B4-BE49-F238E27FC236}">
                <a16:creationId xmlns:a16="http://schemas.microsoft.com/office/drawing/2014/main" id="{65356E8C-504B-415B-8D51-03F8D6A1FD45}"/>
              </a:ext>
            </a:extLst>
          </p:cNvPr>
          <p:cNvSpPr/>
          <p:nvPr/>
        </p:nvSpPr>
        <p:spPr>
          <a:xfrm flipH="1">
            <a:off x="6105653" y="1560945"/>
            <a:ext cx="2909037" cy="1649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8" name="CasellaDiTesto 16">
            <a:extLst>
              <a:ext uri="{FF2B5EF4-FFF2-40B4-BE49-F238E27FC236}">
                <a16:creationId xmlns:a16="http://schemas.microsoft.com/office/drawing/2014/main" id="{51E370A3-28E3-4798-88B1-5B1B2A060895}"/>
              </a:ext>
            </a:extLst>
          </p:cNvPr>
          <p:cNvSpPr/>
          <p:nvPr/>
        </p:nvSpPr>
        <p:spPr>
          <a:xfrm>
            <a:off x="680006" y="2569240"/>
            <a:ext cx="2414175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 err="1">
                <a:solidFill>
                  <a:srgbClr val="000000"/>
                </a:solidFill>
              </a:rPr>
              <a:t>IsoPower</a:t>
            </a:r>
            <a:r>
              <a:rPr lang="it-IT" sz="1400" spc="-1" dirty="0">
                <a:solidFill>
                  <a:srgbClr val="000000"/>
                </a:solidFill>
              </a:rPr>
              <a:t> </a:t>
            </a:r>
            <a:r>
              <a:rPr lang="it-IT" sz="1400" spc="-1" dirty="0" err="1">
                <a:solidFill>
                  <a:srgbClr val="000000"/>
                </a:solidFill>
              </a:rPr>
              <a:t>condesing</a:t>
            </a:r>
            <a:r>
              <a:rPr lang="it-IT" sz="1400" spc="-1" dirty="0">
                <a:solidFill>
                  <a:srgbClr val="000000"/>
                </a:solidFill>
              </a:rPr>
              <a:t> </a:t>
            </a:r>
            <a:r>
              <a:rPr lang="it-IT" sz="1400" spc="-1" dirty="0" err="1">
                <a:solidFill>
                  <a:srgbClr val="000000"/>
                </a:solidFill>
              </a:rPr>
              <a:t>module</a:t>
            </a:r>
            <a:endParaRPr lang="it-IT" sz="1400" spc="-1" dirty="0"/>
          </a:p>
        </p:txBody>
      </p:sp>
      <p:sp>
        <p:nvSpPr>
          <p:cNvPr id="19" name="Connettore 2 17">
            <a:extLst>
              <a:ext uri="{FF2B5EF4-FFF2-40B4-BE49-F238E27FC236}">
                <a16:creationId xmlns:a16="http://schemas.microsoft.com/office/drawing/2014/main" id="{467619BF-9FF0-49A8-94DF-0D54286237E8}"/>
              </a:ext>
            </a:extLst>
          </p:cNvPr>
          <p:cNvSpPr/>
          <p:nvPr/>
        </p:nvSpPr>
        <p:spPr>
          <a:xfrm>
            <a:off x="3121891" y="2706255"/>
            <a:ext cx="2309090" cy="3325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0" name="CasellaDiTesto 18">
            <a:extLst>
              <a:ext uri="{FF2B5EF4-FFF2-40B4-BE49-F238E27FC236}">
                <a16:creationId xmlns:a16="http://schemas.microsoft.com/office/drawing/2014/main" id="{4B1DBED4-E79E-41B6-840E-A06D437FB290}"/>
              </a:ext>
            </a:extLst>
          </p:cNvPr>
          <p:cNvSpPr/>
          <p:nvPr/>
        </p:nvSpPr>
        <p:spPr>
          <a:xfrm>
            <a:off x="701964" y="1877541"/>
            <a:ext cx="2117654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 B&amp;P  </a:t>
            </a:r>
            <a:r>
              <a:rPr lang="it-IT" sz="1400" spc="-1" dirty="0" err="1">
                <a:solidFill>
                  <a:srgbClr val="000000"/>
                </a:solidFill>
              </a:rPr>
              <a:t>Spark</a:t>
            </a:r>
            <a:r>
              <a:rPr lang="it-IT" sz="1400" spc="-1" dirty="0">
                <a:solidFill>
                  <a:srgbClr val="000000"/>
                </a:solidFill>
              </a:rPr>
              <a:t> generator </a:t>
            </a:r>
            <a:endParaRPr lang="it-IT" sz="1400" spc="-1" dirty="0"/>
          </a:p>
        </p:txBody>
      </p:sp>
      <p:sp>
        <p:nvSpPr>
          <p:cNvPr id="21" name="Connettore 2 19">
            <a:extLst>
              <a:ext uri="{FF2B5EF4-FFF2-40B4-BE49-F238E27FC236}">
                <a16:creationId xmlns:a16="http://schemas.microsoft.com/office/drawing/2014/main" id="{E88B14DA-D189-4746-8B46-A71FE4448915}"/>
              </a:ext>
            </a:extLst>
          </p:cNvPr>
          <p:cNvSpPr/>
          <p:nvPr/>
        </p:nvSpPr>
        <p:spPr>
          <a:xfrm>
            <a:off x="2844800" y="2059708"/>
            <a:ext cx="2309091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2" name="CasellaDiTesto 24">
            <a:extLst>
              <a:ext uri="{FF2B5EF4-FFF2-40B4-BE49-F238E27FC236}">
                <a16:creationId xmlns:a16="http://schemas.microsoft.com/office/drawing/2014/main" id="{143D6119-03AC-4708-919A-EA30EE80F8B5}"/>
              </a:ext>
            </a:extLst>
          </p:cNvPr>
          <p:cNvSpPr/>
          <p:nvPr/>
        </p:nvSpPr>
        <p:spPr>
          <a:xfrm>
            <a:off x="9038915" y="3177122"/>
            <a:ext cx="2053957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 err="1">
                <a:solidFill>
                  <a:srgbClr val="000000"/>
                </a:solidFill>
              </a:rPr>
              <a:t>Detection</a:t>
            </a:r>
            <a:r>
              <a:rPr lang="it-IT" sz="1400" spc="-1" dirty="0">
                <a:solidFill>
                  <a:srgbClr val="000000"/>
                </a:solidFill>
              </a:rPr>
              <a:t> </a:t>
            </a:r>
            <a:r>
              <a:rPr lang="it-IT" sz="1400" spc="-1" dirty="0" err="1">
                <a:solidFill>
                  <a:srgbClr val="000000"/>
                </a:solidFill>
              </a:rPr>
              <a:t>electrode</a:t>
            </a:r>
            <a:r>
              <a:rPr lang="it-IT" sz="1400" spc="-1" dirty="0">
                <a:solidFill>
                  <a:srgbClr val="000000"/>
                </a:solidFill>
              </a:rPr>
              <a:t> </a:t>
            </a:r>
            <a:endParaRPr lang="it-IT" sz="1400" spc="-1" dirty="0"/>
          </a:p>
        </p:txBody>
      </p:sp>
      <p:sp>
        <p:nvSpPr>
          <p:cNvPr id="23" name="Connettore 2 25">
            <a:extLst>
              <a:ext uri="{FF2B5EF4-FFF2-40B4-BE49-F238E27FC236}">
                <a16:creationId xmlns:a16="http://schemas.microsoft.com/office/drawing/2014/main" id="{E8B2C505-CCFC-44DE-A111-C4166A073A9C}"/>
              </a:ext>
            </a:extLst>
          </p:cNvPr>
          <p:cNvSpPr/>
          <p:nvPr/>
        </p:nvSpPr>
        <p:spPr>
          <a:xfrm flipH="1" flipV="1">
            <a:off x="6236469" y="2893243"/>
            <a:ext cx="2824404" cy="4226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4" name="CasellaDiTesto 26">
            <a:extLst>
              <a:ext uri="{FF2B5EF4-FFF2-40B4-BE49-F238E27FC236}">
                <a16:creationId xmlns:a16="http://schemas.microsoft.com/office/drawing/2014/main" id="{793E2B9D-1706-4EF5-8A1C-BF99AB52C306}"/>
              </a:ext>
            </a:extLst>
          </p:cNvPr>
          <p:cNvSpPr/>
          <p:nvPr/>
        </p:nvSpPr>
        <p:spPr>
          <a:xfrm>
            <a:off x="8918843" y="2702825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Air </a:t>
            </a:r>
            <a:r>
              <a:rPr lang="it-IT" sz="1400" spc="-1" dirty="0" err="1">
                <a:solidFill>
                  <a:srgbClr val="000000"/>
                </a:solidFill>
              </a:rPr>
              <a:t>intake</a:t>
            </a:r>
            <a:r>
              <a:rPr lang="it-IT" sz="1400" spc="-1" dirty="0">
                <a:solidFill>
                  <a:srgbClr val="000000"/>
                </a:solidFill>
              </a:rPr>
              <a:t> </a:t>
            </a:r>
            <a:endParaRPr lang="it-IT" sz="1400" spc="-1" dirty="0"/>
          </a:p>
        </p:txBody>
      </p:sp>
      <p:sp>
        <p:nvSpPr>
          <p:cNvPr id="25" name="Connettore 2 27">
            <a:extLst>
              <a:ext uri="{FF2B5EF4-FFF2-40B4-BE49-F238E27FC236}">
                <a16:creationId xmlns:a16="http://schemas.microsoft.com/office/drawing/2014/main" id="{F9CECB47-4237-49C9-B80C-A3B6BC302984}"/>
              </a:ext>
            </a:extLst>
          </p:cNvPr>
          <p:cNvSpPr/>
          <p:nvPr/>
        </p:nvSpPr>
        <p:spPr>
          <a:xfrm flipH="1" flipV="1">
            <a:off x="7209965" y="2777006"/>
            <a:ext cx="1693889" cy="5855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6" name="CasellaDiTesto 28">
            <a:extLst>
              <a:ext uri="{FF2B5EF4-FFF2-40B4-BE49-F238E27FC236}">
                <a16:creationId xmlns:a16="http://schemas.microsoft.com/office/drawing/2014/main" id="{DEB853CF-27C4-4600-B4D9-D45C25EFD326}"/>
              </a:ext>
            </a:extLst>
          </p:cNvPr>
          <p:cNvSpPr/>
          <p:nvPr/>
        </p:nvSpPr>
        <p:spPr>
          <a:xfrm>
            <a:off x="9011207" y="3749533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>
                <a:solidFill>
                  <a:srgbClr val="000000"/>
                </a:solidFill>
              </a:rPr>
              <a:t>Venturi Polidoro</a:t>
            </a:r>
            <a:endParaRPr lang="it-IT" sz="1400" spc="-1"/>
          </a:p>
        </p:txBody>
      </p:sp>
      <p:sp>
        <p:nvSpPr>
          <p:cNvPr id="27" name="Connettore 2 29">
            <a:extLst>
              <a:ext uri="{FF2B5EF4-FFF2-40B4-BE49-F238E27FC236}">
                <a16:creationId xmlns:a16="http://schemas.microsoft.com/office/drawing/2014/main" id="{1AB8C59F-EE74-4910-AD3B-9AADE2D5FEE6}"/>
              </a:ext>
            </a:extLst>
          </p:cNvPr>
          <p:cNvSpPr/>
          <p:nvPr/>
        </p:nvSpPr>
        <p:spPr>
          <a:xfrm flipH="1" flipV="1">
            <a:off x="6254941" y="3763508"/>
            <a:ext cx="2768986" cy="8805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" name="CasellaDiTesto 30">
            <a:extLst>
              <a:ext uri="{FF2B5EF4-FFF2-40B4-BE49-F238E27FC236}">
                <a16:creationId xmlns:a16="http://schemas.microsoft.com/office/drawing/2014/main" id="{DD3258D0-A662-47A3-9000-74FB316BEEF1}"/>
              </a:ext>
            </a:extLst>
          </p:cNvPr>
          <p:cNvSpPr/>
          <p:nvPr/>
        </p:nvSpPr>
        <p:spPr>
          <a:xfrm>
            <a:off x="1252663" y="3449893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 EBM  Fan</a:t>
            </a:r>
            <a:endParaRPr lang="it-IT" sz="1400" spc="-1" dirty="0"/>
          </a:p>
        </p:txBody>
      </p:sp>
      <p:sp>
        <p:nvSpPr>
          <p:cNvPr id="29" name="Connettore 2 31">
            <a:extLst>
              <a:ext uri="{FF2B5EF4-FFF2-40B4-BE49-F238E27FC236}">
                <a16:creationId xmlns:a16="http://schemas.microsoft.com/office/drawing/2014/main" id="{F2D117ED-E28B-49F4-A667-368484AEFF4B}"/>
              </a:ext>
            </a:extLst>
          </p:cNvPr>
          <p:cNvSpPr/>
          <p:nvPr/>
        </p:nvSpPr>
        <p:spPr>
          <a:xfrm>
            <a:off x="2807856" y="3620655"/>
            <a:ext cx="3010676" cy="26048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" name="CasellaDiTesto 32">
            <a:extLst>
              <a:ext uri="{FF2B5EF4-FFF2-40B4-BE49-F238E27FC236}">
                <a16:creationId xmlns:a16="http://schemas.microsoft.com/office/drawing/2014/main" id="{9B86EA0E-3705-4D61-891B-190D6A39B944}"/>
              </a:ext>
            </a:extLst>
          </p:cNvPr>
          <p:cNvSpPr/>
          <p:nvPr/>
        </p:nvSpPr>
        <p:spPr>
          <a:xfrm>
            <a:off x="942109" y="4015244"/>
            <a:ext cx="2117654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Drain  condensate</a:t>
            </a:r>
            <a:endParaRPr lang="it-IT" sz="1400" spc="-1" dirty="0"/>
          </a:p>
        </p:txBody>
      </p:sp>
      <p:sp>
        <p:nvSpPr>
          <p:cNvPr id="31" name="Connettore 2 33">
            <a:extLst>
              <a:ext uri="{FF2B5EF4-FFF2-40B4-BE49-F238E27FC236}">
                <a16:creationId xmlns:a16="http://schemas.microsoft.com/office/drawing/2014/main" id="{A295390E-3659-46AE-824A-DC911C554C7B}"/>
              </a:ext>
            </a:extLst>
          </p:cNvPr>
          <p:cNvSpPr/>
          <p:nvPr/>
        </p:nvSpPr>
        <p:spPr>
          <a:xfrm>
            <a:off x="3094182" y="4165600"/>
            <a:ext cx="2373745" cy="46181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2" name="CasellaDiTesto 34">
            <a:extLst>
              <a:ext uri="{FF2B5EF4-FFF2-40B4-BE49-F238E27FC236}">
                <a16:creationId xmlns:a16="http://schemas.microsoft.com/office/drawing/2014/main" id="{D7D99B7E-562A-4EA3-AD6A-E7F658F509B9}"/>
              </a:ext>
            </a:extLst>
          </p:cNvPr>
          <p:cNvSpPr/>
          <p:nvPr/>
        </p:nvSpPr>
        <p:spPr>
          <a:xfrm>
            <a:off x="8946552" y="4644592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 WILO pump</a:t>
            </a:r>
            <a:endParaRPr lang="it-IT" sz="1400" spc="-1" dirty="0"/>
          </a:p>
        </p:txBody>
      </p:sp>
      <p:sp>
        <p:nvSpPr>
          <p:cNvPr id="33" name="Connettore 2 35">
            <a:extLst>
              <a:ext uri="{FF2B5EF4-FFF2-40B4-BE49-F238E27FC236}">
                <a16:creationId xmlns:a16="http://schemas.microsoft.com/office/drawing/2014/main" id="{DAFC8D7E-7284-4F77-8E84-9FBE1C89666B}"/>
              </a:ext>
            </a:extLst>
          </p:cNvPr>
          <p:cNvSpPr/>
          <p:nvPr/>
        </p:nvSpPr>
        <p:spPr>
          <a:xfrm flipH="1" flipV="1">
            <a:off x="6743115" y="4677620"/>
            <a:ext cx="2225393" cy="9757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" name="CasellaDiTesto 36">
            <a:extLst>
              <a:ext uri="{FF2B5EF4-FFF2-40B4-BE49-F238E27FC236}">
                <a16:creationId xmlns:a16="http://schemas.microsoft.com/office/drawing/2014/main" id="{477CFB8B-2ED4-41CF-8E5C-8A2EE3E88E55}"/>
              </a:ext>
            </a:extLst>
          </p:cNvPr>
          <p:cNvSpPr/>
          <p:nvPr/>
        </p:nvSpPr>
        <p:spPr>
          <a:xfrm>
            <a:off x="8004443" y="5659519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 err="1">
                <a:solidFill>
                  <a:srgbClr val="000000"/>
                </a:solidFill>
              </a:rPr>
              <a:t>Sit</a:t>
            </a:r>
            <a:r>
              <a:rPr lang="it-IT" sz="1400" spc="-1" dirty="0">
                <a:solidFill>
                  <a:srgbClr val="000000"/>
                </a:solidFill>
              </a:rPr>
              <a:t> 848 gas valve</a:t>
            </a:r>
            <a:endParaRPr lang="it-IT" sz="1400" spc="-1" dirty="0"/>
          </a:p>
        </p:txBody>
      </p:sp>
      <p:sp>
        <p:nvSpPr>
          <p:cNvPr id="35" name="Connettore 2 37">
            <a:extLst>
              <a:ext uri="{FF2B5EF4-FFF2-40B4-BE49-F238E27FC236}">
                <a16:creationId xmlns:a16="http://schemas.microsoft.com/office/drawing/2014/main" id="{D6795526-765A-4C38-A71F-50E0E656F6F5}"/>
              </a:ext>
            </a:extLst>
          </p:cNvPr>
          <p:cNvSpPr/>
          <p:nvPr/>
        </p:nvSpPr>
        <p:spPr>
          <a:xfrm flipH="1" flipV="1">
            <a:off x="6073006" y="5295925"/>
            <a:ext cx="1897975" cy="4306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" name="CasellaDiTesto 40">
            <a:extLst>
              <a:ext uri="{FF2B5EF4-FFF2-40B4-BE49-F238E27FC236}">
                <a16:creationId xmlns:a16="http://schemas.microsoft.com/office/drawing/2014/main" id="{1299128F-4352-47EA-A950-210F974A58C1}"/>
              </a:ext>
            </a:extLst>
          </p:cNvPr>
          <p:cNvSpPr/>
          <p:nvPr/>
        </p:nvSpPr>
        <p:spPr>
          <a:xfrm>
            <a:off x="840509" y="4500532"/>
            <a:ext cx="2358719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Pressure </a:t>
            </a:r>
            <a:r>
              <a:rPr lang="it-IT" sz="1400" spc="-1" dirty="0" err="1">
                <a:solidFill>
                  <a:srgbClr val="000000"/>
                </a:solidFill>
              </a:rPr>
              <a:t>Transducer</a:t>
            </a:r>
            <a:r>
              <a:rPr lang="it-IT" sz="1400" spc="-1" dirty="0">
                <a:solidFill>
                  <a:srgbClr val="000000"/>
                </a:solidFill>
              </a:rPr>
              <a:t> </a:t>
            </a:r>
            <a:endParaRPr lang="it-IT" sz="1400" spc="-1" dirty="0"/>
          </a:p>
        </p:txBody>
      </p:sp>
      <p:sp>
        <p:nvSpPr>
          <p:cNvPr id="39" name="Connettore 2 41">
            <a:extLst>
              <a:ext uri="{FF2B5EF4-FFF2-40B4-BE49-F238E27FC236}">
                <a16:creationId xmlns:a16="http://schemas.microsoft.com/office/drawing/2014/main" id="{0CFB1A11-6547-4329-A585-6B07DFB16232}"/>
              </a:ext>
            </a:extLst>
          </p:cNvPr>
          <p:cNvSpPr/>
          <p:nvPr/>
        </p:nvSpPr>
        <p:spPr>
          <a:xfrm>
            <a:off x="3260436" y="4590472"/>
            <a:ext cx="2413955" cy="33828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" name="CasellaDiTesto 44">
            <a:extLst>
              <a:ext uri="{FF2B5EF4-FFF2-40B4-BE49-F238E27FC236}">
                <a16:creationId xmlns:a16="http://schemas.microsoft.com/office/drawing/2014/main" id="{06F5054D-9C10-42D5-A4A3-CA73114E07F8}"/>
              </a:ext>
            </a:extLst>
          </p:cNvPr>
          <p:cNvSpPr/>
          <p:nvPr/>
        </p:nvSpPr>
        <p:spPr>
          <a:xfrm>
            <a:off x="1083242" y="5253307"/>
            <a:ext cx="157104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Safety valve 4 bar</a:t>
            </a:r>
            <a:endParaRPr lang="it-IT" sz="1400" spc="-1" dirty="0"/>
          </a:p>
        </p:txBody>
      </p:sp>
      <p:sp>
        <p:nvSpPr>
          <p:cNvPr id="44" name="Connettore 2 45">
            <a:extLst>
              <a:ext uri="{FF2B5EF4-FFF2-40B4-BE49-F238E27FC236}">
                <a16:creationId xmlns:a16="http://schemas.microsoft.com/office/drawing/2014/main" id="{D80D7FCF-091F-41C3-AB29-DB6D6591BD8A}"/>
              </a:ext>
            </a:extLst>
          </p:cNvPr>
          <p:cNvSpPr/>
          <p:nvPr/>
        </p:nvSpPr>
        <p:spPr>
          <a:xfrm flipV="1">
            <a:off x="2706255" y="5163587"/>
            <a:ext cx="2382981" cy="2119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74737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6">
            <a:extLst>
              <a:ext uri="{FF2B5EF4-FFF2-40B4-BE49-F238E27FC236}">
                <a16:creationId xmlns:a16="http://schemas.microsoft.com/office/drawing/2014/main" id="{E4A47A77-9264-443D-99F3-D15356543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281" y="127865"/>
            <a:ext cx="97522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3600">
                <a:solidFill>
                  <a:sysClr val="windowText" lastClr="000000"/>
                </a:solidFill>
                <a:latin typeface="+mn-lt"/>
                <a:ea typeface="+mn-ea"/>
              </a:rPr>
              <a:t>Main components 100-120-150 models</a:t>
            </a:r>
          </a:p>
        </p:txBody>
      </p:sp>
      <p:pic>
        <p:nvPicPr>
          <p:cNvPr id="7" name="Immagine 20">
            <a:extLst>
              <a:ext uri="{FF2B5EF4-FFF2-40B4-BE49-F238E27FC236}">
                <a16:creationId xmlns:a16="http://schemas.microsoft.com/office/drawing/2014/main" id="{F9B4416D-53FE-4715-B9BA-A6C90D5E66C5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73604" y="646546"/>
            <a:ext cx="3583705" cy="5606472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49">
            <a:extLst>
              <a:ext uri="{FF2B5EF4-FFF2-40B4-BE49-F238E27FC236}">
                <a16:creationId xmlns:a16="http://schemas.microsoft.com/office/drawing/2014/main" id="{69916CFA-A193-4E9D-B549-AC71AB0EFD14}"/>
              </a:ext>
            </a:extLst>
          </p:cNvPr>
          <p:cNvSpPr/>
          <p:nvPr/>
        </p:nvSpPr>
        <p:spPr>
          <a:xfrm>
            <a:off x="9563204" y="979188"/>
            <a:ext cx="170516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Air vent valve</a:t>
            </a:r>
            <a:endParaRPr lang="en-GB" sz="1400" spc="-1"/>
          </a:p>
        </p:txBody>
      </p:sp>
      <p:sp>
        <p:nvSpPr>
          <p:cNvPr id="9" name="Connettore 2 50">
            <a:extLst>
              <a:ext uri="{FF2B5EF4-FFF2-40B4-BE49-F238E27FC236}">
                <a16:creationId xmlns:a16="http://schemas.microsoft.com/office/drawing/2014/main" id="{D46F3AAA-2A67-437E-AC51-6ABF71490146}"/>
              </a:ext>
            </a:extLst>
          </p:cNvPr>
          <p:cNvSpPr/>
          <p:nvPr/>
        </p:nvSpPr>
        <p:spPr>
          <a:xfrm flipH="1" flipV="1">
            <a:off x="7320310" y="891913"/>
            <a:ext cx="2220854" cy="19797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en-GB" sz="1400"/>
          </a:p>
        </p:txBody>
      </p:sp>
      <p:sp>
        <p:nvSpPr>
          <p:cNvPr id="14" name="Connettore 2 52">
            <a:extLst>
              <a:ext uri="{FF2B5EF4-FFF2-40B4-BE49-F238E27FC236}">
                <a16:creationId xmlns:a16="http://schemas.microsoft.com/office/drawing/2014/main" id="{4D6258D9-0EF7-4290-9524-589605A86AD4}"/>
              </a:ext>
            </a:extLst>
          </p:cNvPr>
          <p:cNvSpPr/>
          <p:nvPr/>
        </p:nvSpPr>
        <p:spPr>
          <a:xfrm>
            <a:off x="3398982" y="891611"/>
            <a:ext cx="2974109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5" name="CasellaDiTesto 53">
            <a:extLst>
              <a:ext uri="{FF2B5EF4-FFF2-40B4-BE49-F238E27FC236}">
                <a16:creationId xmlns:a16="http://schemas.microsoft.com/office/drawing/2014/main" id="{9C9CC153-4D74-4F27-8BDD-08622FC2EE90}"/>
              </a:ext>
            </a:extLst>
          </p:cNvPr>
          <p:cNvSpPr/>
          <p:nvPr/>
        </p:nvSpPr>
        <p:spPr>
          <a:xfrm>
            <a:off x="853314" y="1400098"/>
            <a:ext cx="210636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Thermalfuse </a:t>
            </a:r>
            <a:endParaRPr lang="en-GB" sz="1400" spc="-1"/>
          </a:p>
        </p:txBody>
      </p:sp>
      <p:sp>
        <p:nvSpPr>
          <p:cNvPr id="16" name="Connettore 2 54">
            <a:extLst>
              <a:ext uri="{FF2B5EF4-FFF2-40B4-BE49-F238E27FC236}">
                <a16:creationId xmlns:a16="http://schemas.microsoft.com/office/drawing/2014/main" id="{321F41C1-3C66-4376-AB68-D7D1328C9B0E}"/>
              </a:ext>
            </a:extLst>
          </p:cNvPr>
          <p:cNvSpPr/>
          <p:nvPr/>
        </p:nvSpPr>
        <p:spPr>
          <a:xfrm>
            <a:off x="2974109" y="1487054"/>
            <a:ext cx="3311674" cy="62389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7" name="CasellaDiTesto 55">
            <a:extLst>
              <a:ext uri="{FF2B5EF4-FFF2-40B4-BE49-F238E27FC236}">
                <a16:creationId xmlns:a16="http://schemas.microsoft.com/office/drawing/2014/main" id="{FFF8B316-B98A-4D4A-A24B-608D7A195A21}"/>
              </a:ext>
            </a:extLst>
          </p:cNvPr>
          <p:cNvSpPr/>
          <p:nvPr/>
        </p:nvSpPr>
        <p:spPr>
          <a:xfrm>
            <a:off x="8547205" y="1911334"/>
            <a:ext cx="2758104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</a:rPr>
              <a:t>Duo Power  condensing module</a:t>
            </a:r>
            <a:endParaRPr lang="en-GB" sz="1400" spc="-1" dirty="0"/>
          </a:p>
        </p:txBody>
      </p:sp>
      <p:sp>
        <p:nvSpPr>
          <p:cNvPr id="18" name="Connettore 2 56">
            <a:extLst>
              <a:ext uri="{FF2B5EF4-FFF2-40B4-BE49-F238E27FC236}">
                <a16:creationId xmlns:a16="http://schemas.microsoft.com/office/drawing/2014/main" id="{B959F470-0B69-463A-9248-875EE0473DFE}"/>
              </a:ext>
            </a:extLst>
          </p:cNvPr>
          <p:cNvSpPr/>
          <p:nvPr/>
        </p:nvSpPr>
        <p:spPr>
          <a:xfrm flipH="1">
            <a:off x="6730237" y="2068945"/>
            <a:ext cx="1841107" cy="48850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9" name="CasellaDiTesto 57">
            <a:extLst>
              <a:ext uri="{FF2B5EF4-FFF2-40B4-BE49-F238E27FC236}">
                <a16:creationId xmlns:a16="http://schemas.microsoft.com/office/drawing/2014/main" id="{E4B38DA4-EDEA-4654-AC23-C18E418365C1}"/>
              </a:ext>
            </a:extLst>
          </p:cNvPr>
          <p:cNvSpPr/>
          <p:nvPr/>
        </p:nvSpPr>
        <p:spPr>
          <a:xfrm>
            <a:off x="895928" y="1940479"/>
            <a:ext cx="2438398" cy="73721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Spark generator: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  B&amp;P (for 100-120 models )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  <a:highlight>
                  <a:srgbClr val="FFFF00"/>
                </a:highlight>
              </a:rPr>
              <a:t>Brahma (for 150 boiler)</a:t>
            </a:r>
            <a:endParaRPr lang="en-GB" sz="1400" spc="-1"/>
          </a:p>
        </p:txBody>
      </p:sp>
      <p:sp>
        <p:nvSpPr>
          <p:cNvPr id="20" name="Connettore 2 58">
            <a:extLst>
              <a:ext uri="{FF2B5EF4-FFF2-40B4-BE49-F238E27FC236}">
                <a16:creationId xmlns:a16="http://schemas.microsoft.com/office/drawing/2014/main" id="{94F0ABCA-D45C-4924-B18D-7ACE5A242852}"/>
              </a:ext>
            </a:extLst>
          </p:cNvPr>
          <p:cNvSpPr/>
          <p:nvPr/>
        </p:nvSpPr>
        <p:spPr>
          <a:xfrm flipV="1">
            <a:off x="3352800" y="2078460"/>
            <a:ext cx="2089594" cy="1013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1" name="CasellaDiTesto 59">
            <a:extLst>
              <a:ext uri="{FF2B5EF4-FFF2-40B4-BE49-F238E27FC236}">
                <a16:creationId xmlns:a16="http://schemas.microsoft.com/office/drawing/2014/main" id="{F557009A-0EAD-42B4-A4C4-051F43797D87}"/>
              </a:ext>
            </a:extLst>
          </p:cNvPr>
          <p:cNvSpPr/>
          <p:nvPr/>
        </p:nvSpPr>
        <p:spPr>
          <a:xfrm>
            <a:off x="756754" y="2894472"/>
            <a:ext cx="210636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Ignition electrode</a:t>
            </a:r>
            <a:endParaRPr lang="en-GB" sz="1400" spc="-1"/>
          </a:p>
        </p:txBody>
      </p:sp>
      <p:sp>
        <p:nvSpPr>
          <p:cNvPr id="22" name="Connettore 2 60">
            <a:extLst>
              <a:ext uri="{FF2B5EF4-FFF2-40B4-BE49-F238E27FC236}">
                <a16:creationId xmlns:a16="http://schemas.microsoft.com/office/drawing/2014/main" id="{ECFD2C79-E6D3-4277-ACC8-68ABF4171E3D}"/>
              </a:ext>
            </a:extLst>
          </p:cNvPr>
          <p:cNvSpPr/>
          <p:nvPr/>
        </p:nvSpPr>
        <p:spPr>
          <a:xfrm>
            <a:off x="2872510" y="3029527"/>
            <a:ext cx="2946400" cy="1847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4" name="Connettore 2 62">
            <a:extLst>
              <a:ext uri="{FF2B5EF4-FFF2-40B4-BE49-F238E27FC236}">
                <a16:creationId xmlns:a16="http://schemas.microsoft.com/office/drawing/2014/main" id="{F1FE85E3-DFF2-4764-80C7-A921B05CC719}"/>
              </a:ext>
            </a:extLst>
          </p:cNvPr>
          <p:cNvSpPr/>
          <p:nvPr/>
        </p:nvSpPr>
        <p:spPr>
          <a:xfrm flipH="1">
            <a:off x="7118492" y="3703782"/>
            <a:ext cx="2034744" cy="3102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6" name="Connettore 2 64">
            <a:extLst>
              <a:ext uri="{FF2B5EF4-FFF2-40B4-BE49-F238E27FC236}">
                <a16:creationId xmlns:a16="http://schemas.microsoft.com/office/drawing/2014/main" id="{D9E09208-30D2-460C-A86D-187DDA0CF557}"/>
              </a:ext>
            </a:extLst>
          </p:cNvPr>
          <p:cNvSpPr/>
          <p:nvPr/>
        </p:nvSpPr>
        <p:spPr>
          <a:xfrm flipH="1">
            <a:off x="6435880" y="2715491"/>
            <a:ext cx="2006155" cy="70823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8" name="Connettore 2 66">
            <a:extLst>
              <a:ext uri="{FF2B5EF4-FFF2-40B4-BE49-F238E27FC236}">
                <a16:creationId xmlns:a16="http://schemas.microsoft.com/office/drawing/2014/main" id="{D40C6521-3888-4FB5-9A26-EC9B5CC90824}"/>
              </a:ext>
            </a:extLst>
          </p:cNvPr>
          <p:cNvSpPr/>
          <p:nvPr/>
        </p:nvSpPr>
        <p:spPr>
          <a:xfrm flipH="1">
            <a:off x="6367704" y="3103418"/>
            <a:ext cx="2573095" cy="6030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0" name="Connettore 2 68">
            <a:extLst>
              <a:ext uri="{FF2B5EF4-FFF2-40B4-BE49-F238E27FC236}">
                <a16:creationId xmlns:a16="http://schemas.microsoft.com/office/drawing/2014/main" id="{356B44AF-AEFC-462F-9F53-0BA84881B95C}"/>
              </a:ext>
            </a:extLst>
          </p:cNvPr>
          <p:cNvSpPr/>
          <p:nvPr/>
        </p:nvSpPr>
        <p:spPr>
          <a:xfrm flipH="1">
            <a:off x="6368909" y="4119418"/>
            <a:ext cx="2534945" cy="2124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1" name="CasellaDiTesto 69">
            <a:extLst>
              <a:ext uri="{FF2B5EF4-FFF2-40B4-BE49-F238E27FC236}">
                <a16:creationId xmlns:a16="http://schemas.microsoft.com/office/drawing/2014/main" id="{F0B7E4E2-0F9E-499E-8D66-9EC9E11CA95F}"/>
              </a:ext>
            </a:extLst>
          </p:cNvPr>
          <p:cNvSpPr/>
          <p:nvPr/>
        </p:nvSpPr>
        <p:spPr>
          <a:xfrm>
            <a:off x="1690255" y="3694546"/>
            <a:ext cx="143951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EBM  Fan</a:t>
            </a:r>
            <a:endParaRPr lang="en-GB" sz="1400" spc="-1"/>
          </a:p>
        </p:txBody>
      </p:sp>
      <p:sp>
        <p:nvSpPr>
          <p:cNvPr id="32" name="Connettore 2 70">
            <a:extLst>
              <a:ext uri="{FF2B5EF4-FFF2-40B4-BE49-F238E27FC236}">
                <a16:creationId xmlns:a16="http://schemas.microsoft.com/office/drawing/2014/main" id="{4207A2AD-D4BA-44CB-B090-936B872F8EF4}"/>
              </a:ext>
            </a:extLst>
          </p:cNvPr>
          <p:cNvSpPr/>
          <p:nvPr/>
        </p:nvSpPr>
        <p:spPr>
          <a:xfrm>
            <a:off x="3131127" y="3842327"/>
            <a:ext cx="2779514" cy="48391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5" name="CasellaDiTesto 73">
            <a:extLst>
              <a:ext uri="{FF2B5EF4-FFF2-40B4-BE49-F238E27FC236}">
                <a16:creationId xmlns:a16="http://schemas.microsoft.com/office/drawing/2014/main" id="{172F5A94-71AB-40D2-9E9B-69FDC8AAE3B3}"/>
              </a:ext>
            </a:extLst>
          </p:cNvPr>
          <p:cNvSpPr/>
          <p:nvPr/>
        </p:nvSpPr>
        <p:spPr>
          <a:xfrm>
            <a:off x="9059041" y="4896433"/>
            <a:ext cx="210636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WILO pump</a:t>
            </a:r>
            <a:endParaRPr lang="en-GB" sz="1400" spc="-1"/>
          </a:p>
        </p:txBody>
      </p:sp>
      <p:sp>
        <p:nvSpPr>
          <p:cNvPr id="36" name="Connettore 2 74">
            <a:extLst>
              <a:ext uri="{FF2B5EF4-FFF2-40B4-BE49-F238E27FC236}">
                <a16:creationId xmlns:a16="http://schemas.microsoft.com/office/drawing/2014/main" id="{7526604F-6C60-45E8-B765-1074BA1A45C5}"/>
              </a:ext>
            </a:extLst>
          </p:cNvPr>
          <p:cNvSpPr/>
          <p:nvPr/>
        </p:nvSpPr>
        <p:spPr>
          <a:xfrm flipH="1" flipV="1">
            <a:off x="7250544" y="5054359"/>
            <a:ext cx="1727200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" name="CasellaDiTesto 75">
            <a:extLst>
              <a:ext uri="{FF2B5EF4-FFF2-40B4-BE49-F238E27FC236}">
                <a16:creationId xmlns:a16="http://schemas.microsoft.com/office/drawing/2014/main" id="{D455BF24-2C98-4847-9982-DC25B95FD459}"/>
              </a:ext>
            </a:extLst>
          </p:cNvPr>
          <p:cNvSpPr/>
          <p:nvPr/>
        </p:nvSpPr>
        <p:spPr>
          <a:xfrm>
            <a:off x="973386" y="5814305"/>
            <a:ext cx="210636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Gas valve </a:t>
            </a:r>
            <a:endParaRPr lang="en-GB" sz="1400" spc="-1"/>
          </a:p>
        </p:txBody>
      </p:sp>
      <p:sp>
        <p:nvSpPr>
          <p:cNvPr id="38" name="Connettore 2 76">
            <a:extLst>
              <a:ext uri="{FF2B5EF4-FFF2-40B4-BE49-F238E27FC236}">
                <a16:creationId xmlns:a16="http://schemas.microsoft.com/office/drawing/2014/main" id="{45A05385-45F3-479B-B2C8-99ECBD5AFE51}"/>
              </a:ext>
            </a:extLst>
          </p:cNvPr>
          <p:cNvSpPr/>
          <p:nvPr/>
        </p:nvSpPr>
        <p:spPr>
          <a:xfrm flipV="1">
            <a:off x="3020291" y="5441987"/>
            <a:ext cx="3383964" cy="5247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" name="Connettore 2 80">
            <a:extLst>
              <a:ext uri="{FF2B5EF4-FFF2-40B4-BE49-F238E27FC236}">
                <a16:creationId xmlns:a16="http://schemas.microsoft.com/office/drawing/2014/main" id="{0681DC7B-C004-4B08-BA28-A31495514043}"/>
              </a:ext>
            </a:extLst>
          </p:cNvPr>
          <p:cNvSpPr/>
          <p:nvPr/>
        </p:nvSpPr>
        <p:spPr>
          <a:xfrm>
            <a:off x="3186545" y="4839855"/>
            <a:ext cx="2697019" cy="48029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6" name="Connettore 2 84">
            <a:extLst>
              <a:ext uri="{FF2B5EF4-FFF2-40B4-BE49-F238E27FC236}">
                <a16:creationId xmlns:a16="http://schemas.microsoft.com/office/drawing/2014/main" id="{FC9161A2-2665-4173-A3C7-BE7345C5169D}"/>
              </a:ext>
            </a:extLst>
          </p:cNvPr>
          <p:cNvSpPr/>
          <p:nvPr/>
        </p:nvSpPr>
        <p:spPr>
          <a:xfrm flipH="1" flipV="1">
            <a:off x="6872513" y="5443158"/>
            <a:ext cx="2336141" cy="13560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" name="CasellaDiTesto 32">
            <a:extLst>
              <a:ext uri="{FF2B5EF4-FFF2-40B4-BE49-F238E27FC236}">
                <a16:creationId xmlns:a16="http://schemas.microsoft.com/office/drawing/2014/main" id="{24D74EAD-3779-4EB6-9D38-F88D7AD9E091}"/>
              </a:ext>
            </a:extLst>
          </p:cNvPr>
          <p:cNvSpPr/>
          <p:nvPr/>
        </p:nvSpPr>
        <p:spPr>
          <a:xfrm>
            <a:off x="9254837" y="5483825"/>
            <a:ext cx="2117654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Drain  condensate</a:t>
            </a:r>
            <a:endParaRPr lang="en-GB" sz="1400" spc="-1"/>
          </a:p>
        </p:txBody>
      </p:sp>
      <p:sp>
        <p:nvSpPr>
          <p:cNvPr id="48" name="CasellaDiTesto 40">
            <a:extLst>
              <a:ext uri="{FF2B5EF4-FFF2-40B4-BE49-F238E27FC236}">
                <a16:creationId xmlns:a16="http://schemas.microsoft.com/office/drawing/2014/main" id="{C67B3FFB-5C8E-4CB2-840E-6EAD1928CBF4}"/>
              </a:ext>
            </a:extLst>
          </p:cNvPr>
          <p:cNvSpPr/>
          <p:nvPr/>
        </p:nvSpPr>
        <p:spPr>
          <a:xfrm>
            <a:off x="831273" y="4685259"/>
            <a:ext cx="2358719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Pressure Transducer </a:t>
            </a:r>
            <a:endParaRPr lang="en-GB" sz="1400" spc="-1"/>
          </a:p>
        </p:txBody>
      </p:sp>
      <p:sp>
        <p:nvSpPr>
          <p:cNvPr id="49" name="CasellaDiTesto 44">
            <a:extLst>
              <a:ext uri="{FF2B5EF4-FFF2-40B4-BE49-F238E27FC236}">
                <a16:creationId xmlns:a16="http://schemas.microsoft.com/office/drawing/2014/main" id="{77FEDD9F-F71E-4DCF-BDC1-F4346CB748DF}"/>
              </a:ext>
            </a:extLst>
          </p:cNvPr>
          <p:cNvSpPr/>
          <p:nvPr/>
        </p:nvSpPr>
        <p:spPr>
          <a:xfrm>
            <a:off x="1166369" y="5271780"/>
            <a:ext cx="1872394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Safety valve 5,4 bar</a:t>
            </a:r>
            <a:endParaRPr lang="en-GB" sz="1400" spc="-1"/>
          </a:p>
        </p:txBody>
      </p:sp>
      <p:sp>
        <p:nvSpPr>
          <p:cNvPr id="50" name="CasellaDiTesto 10">
            <a:extLst>
              <a:ext uri="{FF2B5EF4-FFF2-40B4-BE49-F238E27FC236}">
                <a16:creationId xmlns:a16="http://schemas.microsoft.com/office/drawing/2014/main" id="{E7199125-4F4E-417A-A802-D262FF473F6E}"/>
              </a:ext>
            </a:extLst>
          </p:cNvPr>
          <p:cNvSpPr/>
          <p:nvPr/>
        </p:nvSpPr>
        <p:spPr>
          <a:xfrm>
            <a:off x="412152" y="696158"/>
            <a:ext cx="2949885" cy="5217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 dirty="0">
                <a:solidFill>
                  <a:srgbClr val="000000"/>
                </a:solidFill>
              </a:rPr>
              <a:t>Flue connection  D.110-160  with condensate drain discharge</a:t>
            </a:r>
            <a:endParaRPr lang="en-GB" sz="1400" spc="-1" dirty="0"/>
          </a:p>
        </p:txBody>
      </p:sp>
      <p:sp>
        <p:nvSpPr>
          <p:cNvPr id="51" name="CasellaDiTesto 24">
            <a:extLst>
              <a:ext uri="{FF2B5EF4-FFF2-40B4-BE49-F238E27FC236}">
                <a16:creationId xmlns:a16="http://schemas.microsoft.com/office/drawing/2014/main" id="{B60F7EE6-43A8-458A-8446-72C76859C297}"/>
              </a:ext>
            </a:extLst>
          </p:cNvPr>
          <p:cNvSpPr/>
          <p:nvPr/>
        </p:nvSpPr>
        <p:spPr>
          <a:xfrm>
            <a:off x="8937315" y="2983159"/>
            <a:ext cx="2053957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Detection electrode </a:t>
            </a:r>
            <a:endParaRPr lang="en-GB" sz="1400" spc="-1"/>
          </a:p>
        </p:txBody>
      </p:sp>
      <p:sp>
        <p:nvSpPr>
          <p:cNvPr id="52" name="CasellaDiTesto 26">
            <a:extLst>
              <a:ext uri="{FF2B5EF4-FFF2-40B4-BE49-F238E27FC236}">
                <a16:creationId xmlns:a16="http://schemas.microsoft.com/office/drawing/2014/main" id="{5F41B801-E72F-453E-B17F-E4112CA05879}"/>
              </a:ext>
            </a:extLst>
          </p:cNvPr>
          <p:cNvSpPr/>
          <p:nvPr/>
        </p:nvSpPr>
        <p:spPr>
          <a:xfrm>
            <a:off x="9168225" y="3561807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Air intake </a:t>
            </a:r>
            <a:endParaRPr lang="en-GB" sz="1400" spc="-1"/>
          </a:p>
        </p:txBody>
      </p:sp>
      <p:sp>
        <p:nvSpPr>
          <p:cNvPr id="53" name="CasellaDiTesto 28">
            <a:extLst>
              <a:ext uri="{FF2B5EF4-FFF2-40B4-BE49-F238E27FC236}">
                <a16:creationId xmlns:a16="http://schemas.microsoft.com/office/drawing/2014/main" id="{1AAFB67E-0810-45B8-B164-752F5B444B5A}"/>
              </a:ext>
            </a:extLst>
          </p:cNvPr>
          <p:cNvSpPr/>
          <p:nvPr/>
        </p:nvSpPr>
        <p:spPr>
          <a:xfrm>
            <a:off x="8928079" y="3980442"/>
            <a:ext cx="155772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Venturi Polidoro</a:t>
            </a:r>
            <a:endParaRPr lang="en-GB" sz="1400" spc="-1"/>
          </a:p>
        </p:txBody>
      </p:sp>
      <p:sp>
        <p:nvSpPr>
          <p:cNvPr id="54" name="CasellaDiTesto 24">
            <a:extLst>
              <a:ext uri="{FF2B5EF4-FFF2-40B4-BE49-F238E27FC236}">
                <a16:creationId xmlns:a16="http://schemas.microsoft.com/office/drawing/2014/main" id="{9922A36A-E218-44D6-BF23-9415A090492B}"/>
              </a:ext>
            </a:extLst>
          </p:cNvPr>
          <p:cNvSpPr/>
          <p:nvPr/>
        </p:nvSpPr>
        <p:spPr>
          <a:xfrm>
            <a:off x="8443170" y="2544432"/>
            <a:ext cx="1587522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400" spc="-1">
                <a:solidFill>
                  <a:srgbClr val="000000"/>
                </a:solidFill>
              </a:rPr>
              <a:t>Gas collector</a:t>
            </a:r>
            <a:endParaRPr lang="en-GB" sz="1400" spc="-1"/>
          </a:p>
        </p:txBody>
      </p:sp>
    </p:spTree>
    <p:extLst>
      <p:ext uri="{BB962C8B-B14F-4D97-AF65-F5344CB8AC3E}">
        <p14:creationId xmlns:p14="http://schemas.microsoft.com/office/powerpoint/2010/main" val="364157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CasellaDiTesto 40"/>
          <p:cNvSpPr/>
          <p:nvPr/>
        </p:nvSpPr>
        <p:spPr>
          <a:xfrm>
            <a:off x="324465" y="572400"/>
            <a:ext cx="11523405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it-IT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1400" b="1" strike="noStrike" spc="-1" dirty="0">
                <a:solidFill>
                  <a:srgbClr val="000000"/>
                </a:solidFill>
                <a:latin typeface="Verdana"/>
                <a:ea typeface="Verdana"/>
              </a:rPr>
              <a:t>Unlike the previous range, the new models have a sealed chamber </a:t>
            </a:r>
            <a:r>
              <a:rPr lang="en-GB" sz="1400" b="0" strike="noStrike" spc="-1" dirty="0">
                <a:solidFill>
                  <a:srgbClr val="000000"/>
                </a:solidFill>
                <a:latin typeface="Verdana"/>
                <a:ea typeface="Verdana"/>
              </a:rPr>
              <a:t>made with the sides of the casing and a front sealed chamber cover.</a:t>
            </a:r>
            <a:endParaRPr lang="it-IT" sz="1400" b="0" strike="noStrike" spc="-1" dirty="0">
              <a:latin typeface="Arial"/>
            </a:endParaRPr>
          </a:p>
        </p:txBody>
      </p:sp>
      <p:sp>
        <p:nvSpPr>
          <p:cNvPr id="888" name="PlaceHolder 1"/>
          <p:cNvSpPr>
            <a:spLocks noGrp="1"/>
          </p:cNvSpPr>
          <p:nvPr>
            <p:ph type="title"/>
          </p:nvPr>
        </p:nvSpPr>
        <p:spPr>
          <a:xfrm>
            <a:off x="322622" y="162627"/>
            <a:ext cx="9751680" cy="50596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en-GB" sz="3000" b="0" strike="noStrike" spc="-1" dirty="0">
                <a:solidFill>
                  <a:srgbClr val="000000"/>
                </a:solidFill>
                <a:latin typeface="Verdana"/>
              </a:rPr>
              <a:t>Sealed chamber; 55-60-68-80 models</a:t>
            </a:r>
            <a:endParaRPr lang="it-IT" sz="3000" b="0" strike="noStrike" spc="-1" dirty="0">
              <a:latin typeface="Arial"/>
            </a:endParaRPr>
          </a:p>
        </p:txBody>
      </p:sp>
      <p:pic>
        <p:nvPicPr>
          <p:cNvPr id="889" name="Immagin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96456" y="1699491"/>
            <a:ext cx="3276000" cy="4356000"/>
          </a:xfrm>
          <a:prstGeom prst="rect">
            <a:avLst/>
          </a:prstGeom>
          <a:ln w="0">
            <a:noFill/>
          </a:ln>
        </p:spPr>
      </p:pic>
      <p:pic>
        <p:nvPicPr>
          <p:cNvPr id="7" name="Immagine 23">
            <a:extLst>
              <a:ext uri="{FF2B5EF4-FFF2-40B4-BE49-F238E27FC236}">
                <a16:creationId xmlns:a16="http://schemas.microsoft.com/office/drawing/2014/main" id="{2A30F6D8-0AF5-4C0E-B1DD-15DE6C33ED8D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50690" y="1186257"/>
            <a:ext cx="6310912" cy="4800960"/>
          </a:xfrm>
          <a:prstGeom prst="rect">
            <a:avLst/>
          </a:prstGeom>
          <a:ln w="0">
            <a:noFill/>
          </a:ln>
        </p:spPr>
      </p:pic>
      <p:sp>
        <p:nvSpPr>
          <p:cNvPr id="9" name="CasellaDiTesto 2">
            <a:extLst>
              <a:ext uri="{FF2B5EF4-FFF2-40B4-BE49-F238E27FC236}">
                <a16:creationId xmlns:a16="http://schemas.microsoft.com/office/drawing/2014/main" id="{DD7FC6C6-906F-4916-ABF4-5CE19DBE2CDA}"/>
              </a:ext>
            </a:extLst>
          </p:cNvPr>
          <p:cNvSpPr/>
          <p:nvPr/>
        </p:nvSpPr>
        <p:spPr>
          <a:xfrm>
            <a:off x="6564101" y="1454182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pc="-1" dirty="0">
                <a:solidFill>
                  <a:srgbClr val="000000"/>
                </a:solidFill>
                <a:ea typeface="DejaVu Sans"/>
              </a:rPr>
              <a:t>side </a:t>
            </a:r>
            <a:r>
              <a:rPr lang="it-IT" sz="1200" spc="-1" dirty="0" err="1">
                <a:solidFill>
                  <a:srgbClr val="000000"/>
                </a:solidFill>
                <a:ea typeface="DejaVu Sans"/>
              </a:rPr>
              <a:t>sealing</a:t>
            </a:r>
            <a:r>
              <a:rPr lang="it-IT" sz="1200" spc="-1" dirty="0">
                <a:solidFill>
                  <a:srgbClr val="000000"/>
                </a:solidFill>
                <a:ea typeface="DejaVu Sans"/>
              </a:rPr>
              <a:t> strips</a:t>
            </a:r>
            <a:endParaRPr lang="it-IT" sz="1200" strike="noStrike" spc="-1" dirty="0"/>
          </a:p>
        </p:txBody>
      </p:sp>
      <p:sp>
        <p:nvSpPr>
          <p:cNvPr id="10" name="CasellaDiTesto 12">
            <a:extLst>
              <a:ext uri="{FF2B5EF4-FFF2-40B4-BE49-F238E27FC236}">
                <a16:creationId xmlns:a16="http://schemas.microsoft.com/office/drawing/2014/main" id="{052CFB10-4CF4-453D-8ACF-01257AF53FCE}"/>
              </a:ext>
            </a:extLst>
          </p:cNvPr>
          <p:cNvSpPr/>
          <p:nvPr/>
        </p:nvSpPr>
        <p:spPr>
          <a:xfrm>
            <a:off x="9963084" y="2111561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spc="-1" dirty="0"/>
              <a:t>Upper closing plate S.C</a:t>
            </a:r>
            <a:endParaRPr lang="it-IT" sz="1200" strike="noStrike" spc="-1" dirty="0"/>
          </a:p>
        </p:txBody>
      </p:sp>
      <p:sp>
        <p:nvSpPr>
          <p:cNvPr id="11" name="CasellaDiTesto 123">
            <a:extLst>
              <a:ext uri="{FF2B5EF4-FFF2-40B4-BE49-F238E27FC236}">
                <a16:creationId xmlns:a16="http://schemas.microsoft.com/office/drawing/2014/main" id="{2ED4B2F3-A094-4215-A044-3D7060F4E9CE}"/>
              </a:ext>
            </a:extLst>
          </p:cNvPr>
          <p:cNvSpPr/>
          <p:nvPr/>
        </p:nvSpPr>
        <p:spPr>
          <a:xfrm>
            <a:off x="9981556" y="2898269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trike="noStrike" spc="-1" dirty="0">
                <a:solidFill>
                  <a:srgbClr val="000000"/>
                </a:solidFill>
                <a:ea typeface="DejaVu Sans"/>
              </a:rPr>
              <a:t>Frame</a:t>
            </a:r>
            <a:endParaRPr lang="it-IT" sz="1200" strike="noStrike" spc="-1" dirty="0"/>
          </a:p>
        </p:txBody>
      </p:sp>
      <p:sp>
        <p:nvSpPr>
          <p:cNvPr id="12" name="CasellaDiTesto 126">
            <a:extLst>
              <a:ext uri="{FF2B5EF4-FFF2-40B4-BE49-F238E27FC236}">
                <a16:creationId xmlns:a16="http://schemas.microsoft.com/office/drawing/2014/main" id="{CC730755-8B2C-44D9-8EF4-D0D3EE0ED8CB}"/>
              </a:ext>
            </a:extLst>
          </p:cNvPr>
          <p:cNvSpPr/>
          <p:nvPr/>
        </p:nvSpPr>
        <p:spPr>
          <a:xfrm>
            <a:off x="4541338" y="5920044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trike="noStrike" spc="-1" dirty="0" err="1">
                <a:solidFill>
                  <a:srgbClr val="000000"/>
                </a:solidFill>
                <a:ea typeface="DejaVu Sans"/>
              </a:rPr>
              <a:t>Sealed</a:t>
            </a:r>
            <a:r>
              <a:rPr lang="it-IT" sz="1200" strike="noStrike" spc="-1" dirty="0">
                <a:solidFill>
                  <a:srgbClr val="000000"/>
                </a:solidFill>
                <a:ea typeface="DejaVu Sans"/>
              </a:rPr>
              <a:t> Chamber front panel</a:t>
            </a:r>
            <a:endParaRPr lang="it-IT" sz="1200" strike="noStrike" spc="-1" dirty="0"/>
          </a:p>
        </p:txBody>
      </p:sp>
      <p:sp>
        <p:nvSpPr>
          <p:cNvPr id="13" name="CasellaDiTesto 129">
            <a:extLst>
              <a:ext uri="{FF2B5EF4-FFF2-40B4-BE49-F238E27FC236}">
                <a16:creationId xmlns:a16="http://schemas.microsoft.com/office/drawing/2014/main" id="{A73ACFD6-83F2-41BA-9E0C-0CEE60318B70}"/>
              </a:ext>
            </a:extLst>
          </p:cNvPr>
          <p:cNvSpPr/>
          <p:nvPr/>
        </p:nvSpPr>
        <p:spPr>
          <a:xfrm>
            <a:off x="8531446" y="5892424"/>
            <a:ext cx="2090372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pc="-1" dirty="0" err="1">
                <a:solidFill>
                  <a:srgbClr val="000000"/>
                </a:solidFill>
                <a:ea typeface="DejaVu Sans"/>
              </a:rPr>
              <a:t>Hinges</a:t>
            </a:r>
            <a:endParaRPr lang="it-IT" sz="1200" strike="noStrike" spc="-1" dirty="0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FFC3383-0F7D-4C1B-9033-DBB0A40F0E2E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523345" y="4128655"/>
            <a:ext cx="68915" cy="1791389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779E95B-189F-4673-96C7-93324B6E625F}"/>
              </a:ext>
            </a:extLst>
          </p:cNvPr>
          <p:cNvCxnSpPr>
            <a:cxnSpLocks/>
          </p:cNvCxnSpPr>
          <p:nvPr/>
        </p:nvCxnSpPr>
        <p:spPr>
          <a:xfrm flipH="1">
            <a:off x="6326909" y="1759063"/>
            <a:ext cx="1126478" cy="29141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DE13663-37A2-4261-8140-DA7622ABB2E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7961746" y="3036042"/>
            <a:ext cx="2019810" cy="98177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E63B143-4A5F-4719-BDD6-E0E99B5C03DB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6899566" y="4802911"/>
            <a:ext cx="1631880" cy="122728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D202F96-25BB-41C6-8E6F-0DF3CFB76280}"/>
              </a:ext>
            </a:extLst>
          </p:cNvPr>
          <p:cNvCxnSpPr>
            <a:cxnSpLocks/>
          </p:cNvCxnSpPr>
          <p:nvPr/>
        </p:nvCxnSpPr>
        <p:spPr>
          <a:xfrm flipH="1">
            <a:off x="7934036" y="2253208"/>
            <a:ext cx="2045496" cy="25908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105C1C3-F2E3-4B70-844F-84040F826996}"/>
              </a:ext>
            </a:extLst>
          </p:cNvPr>
          <p:cNvCxnSpPr>
            <a:cxnSpLocks/>
          </p:cNvCxnSpPr>
          <p:nvPr/>
        </p:nvCxnSpPr>
        <p:spPr>
          <a:xfrm>
            <a:off x="7490691" y="1764145"/>
            <a:ext cx="849745" cy="150552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09842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PlaceHolder 1"/>
          <p:cNvSpPr>
            <a:spLocks noGrp="1"/>
          </p:cNvSpPr>
          <p:nvPr>
            <p:ph type="title"/>
          </p:nvPr>
        </p:nvSpPr>
        <p:spPr>
          <a:xfrm>
            <a:off x="281206" y="118527"/>
            <a:ext cx="8678067" cy="52801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en-GB" sz="3600" b="0" strike="noStrike" spc="-1" dirty="0">
                <a:solidFill>
                  <a:srgbClr val="000000"/>
                </a:solidFill>
                <a:latin typeface="+mn-lt"/>
              </a:rPr>
              <a:t>Sealed chamber; 100-120-150-180 models</a:t>
            </a:r>
            <a:endParaRPr lang="it-IT" sz="3600" b="0" strike="noStrike" spc="-1" dirty="0">
              <a:latin typeface="+mn-lt"/>
            </a:endParaRPr>
          </a:p>
        </p:txBody>
      </p:sp>
      <p:pic>
        <p:nvPicPr>
          <p:cNvPr id="930" name="Immagine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1754" y="1579418"/>
            <a:ext cx="3260734" cy="4379279"/>
          </a:xfrm>
          <a:prstGeom prst="rect">
            <a:avLst/>
          </a:prstGeom>
          <a:ln w="0">
            <a:noFill/>
          </a:ln>
        </p:spPr>
      </p:pic>
      <p:pic>
        <p:nvPicPr>
          <p:cNvPr id="7" name="Immagine 24">
            <a:extLst>
              <a:ext uri="{FF2B5EF4-FFF2-40B4-BE49-F238E27FC236}">
                <a16:creationId xmlns:a16="http://schemas.microsoft.com/office/drawing/2014/main" id="{28B012B2-BCEF-4889-BB5E-5F2EBE8EBC9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276431" y="1283859"/>
            <a:ext cx="6114477" cy="4608941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2">
            <a:extLst>
              <a:ext uri="{FF2B5EF4-FFF2-40B4-BE49-F238E27FC236}">
                <a16:creationId xmlns:a16="http://schemas.microsoft.com/office/drawing/2014/main" id="{37FD845F-6F3E-43A8-BD8E-A1A4D7935A22}"/>
              </a:ext>
            </a:extLst>
          </p:cNvPr>
          <p:cNvSpPr/>
          <p:nvPr/>
        </p:nvSpPr>
        <p:spPr>
          <a:xfrm>
            <a:off x="6564101" y="1454182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pc="-1" dirty="0">
                <a:solidFill>
                  <a:srgbClr val="000000"/>
                </a:solidFill>
                <a:ea typeface="DejaVu Sans"/>
              </a:rPr>
              <a:t>side </a:t>
            </a:r>
            <a:r>
              <a:rPr lang="it-IT" sz="1200" spc="-1" dirty="0" err="1">
                <a:solidFill>
                  <a:srgbClr val="000000"/>
                </a:solidFill>
                <a:ea typeface="DejaVu Sans"/>
              </a:rPr>
              <a:t>sealing</a:t>
            </a:r>
            <a:r>
              <a:rPr lang="it-IT" sz="1200" spc="-1" dirty="0">
                <a:solidFill>
                  <a:srgbClr val="000000"/>
                </a:solidFill>
                <a:ea typeface="DejaVu Sans"/>
              </a:rPr>
              <a:t> strips</a:t>
            </a:r>
            <a:endParaRPr lang="it-IT" sz="1200" strike="noStrike" spc="-1" dirty="0"/>
          </a:p>
        </p:txBody>
      </p:sp>
      <p:sp>
        <p:nvSpPr>
          <p:cNvPr id="12" name="CasellaDiTesto 12">
            <a:extLst>
              <a:ext uri="{FF2B5EF4-FFF2-40B4-BE49-F238E27FC236}">
                <a16:creationId xmlns:a16="http://schemas.microsoft.com/office/drawing/2014/main" id="{0D322D6E-6B12-4B79-B73B-E68C52BB52AB}"/>
              </a:ext>
            </a:extLst>
          </p:cNvPr>
          <p:cNvSpPr/>
          <p:nvPr/>
        </p:nvSpPr>
        <p:spPr>
          <a:xfrm>
            <a:off x="9963084" y="2111561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spc="-1" dirty="0"/>
              <a:t>Upper closing plate S.C</a:t>
            </a:r>
            <a:endParaRPr lang="it-IT" sz="1200" strike="noStrike" spc="-1" dirty="0"/>
          </a:p>
        </p:txBody>
      </p:sp>
      <p:sp>
        <p:nvSpPr>
          <p:cNvPr id="14" name="CasellaDiTesto 123">
            <a:extLst>
              <a:ext uri="{FF2B5EF4-FFF2-40B4-BE49-F238E27FC236}">
                <a16:creationId xmlns:a16="http://schemas.microsoft.com/office/drawing/2014/main" id="{E1D76FA2-4BC4-4AD2-A6CD-75DBD858D8F5}"/>
              </a:ext>
            </a:extLst>
          </p:cNvPr>
          <p:cNvSpPr/>
          <p:nvPr/>
        </p:nvSpPr>
        <p:spPr>
          <a:xfrm>
            <a:off x="10000028" y="3101470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trike="noStrike" spc="-1" dirty="0">
                <a:solidFill>
                  <a:srgbClr val="000000"/>
                </a:solidFill>
                <a:ea typeface="DejaVu Sans"/>
              </a:rPr>
              <a:t>Frame</a:t>
            </a:r>
            <a:endParaRPr lang="it-IT" sz="1200" strike="noStrike" spc="-1" dirty="0"/>
          </a:p>
        </p:txBody>
      </p:sp>
      <p:sp>
        <p:nvSpPr>
          <p:cNvPr id="18" name="CasellaDiTesto 126">
            <a:extLst>
              <a:ext uri="{FF2B5EF4-FFF2-40B4-BE49-F238E27FC236}">
                <a16:creationId xmlns:a16="http://schemas.microsoft.com/office/drawing/2014/main" id="{82E359E6-58D3-4E2A-A66A-CC117CB50020}"/>
              </a:ext>
            </a:extLst>
          </p:cNvPr>
          <p:cNvSpPr/>
          <p:nvPr/>
        </p:nvSpPr>
        <p:spPr>
          <a:xfrm>
            <a:off x="5049338" y="5735317"/>
            <a:ext cx="210184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trike="noStrike" spc="-1" dirty="0" err="1">
                <a:solidFill>
                  <a:srgbClr val="000000"/>
                </a:solidFill>
                <a:ea typeface="DejaVu Sans"/>
              </a:rPr>
              <a:t>Sealed</a:t>
            </a:r>
            <a:r>
              <a:rPr lang="it-IT" sz="1200" strike="noStrike" spc="-1" dirty="0">
                <a:solidFill>
                  <a:srgbClr val="000000"/>
                </a:solidFill>
                <a:ea typeface="DejaVu Sans"/>
              </a:rPr>
              <a:t> Chamber front panel</a:t>
            </a:r>
            <a:endParaRPr lang="it-IT" sz="1200" strike="noStrike" spc="-1" dirty="0"/>
          </a:p>
        </p:txBody>
      </p:sp>
      <p:sp>
        <p:nvSpPr>
          <p:cNvPr id="24" name="CasellaDiTesto 129">
            <a:extLst>
              <a:ext uri="{FF2B5EF4-FFF2-40B4-BE49-F238E27FC236}">
                <a16:creationId xmlns:a16="http://schemas.microsoft.com/office/drawing/2014/main" id="{06A5DC68-0F11-4794-A832-5B2C6A2D8046}"/>
              </a:ext>
            </a:extLst>
          </p:cNvPr>
          <p:cNvSpPr/>
          <p:nvPr/>
        </p:nvSpPr>
        <p:spPr>
          <a:xfrm>
            <a:off x="10000028" y="5716933"/>
            <a:ext cx="2090372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200" spc="-1" dirty="0" err="1">
                <a:solidFill>
                  <a:srgbClr val="000000"/>
                </a:solidFill>
                <a:ea typeface="DejaVu Sans"/>
              </a:rPr>
              <a:t>Hinges</a:t>
            </a:r>
            <a:endParaRPr lang="it-IT" sz="1200" strike="noStrike" spc="-1" dirty="0"/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3827080D-C1E3-4F08-9CC1-37C37737DDAD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5892800" y="3897745"/>
            <a:ext cx="207460" cy="183757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7D915C3-30FE-483B-8213-21A55E14CB88}"/>
              </a:ext>
            </a:extLst>
          </p:cNvPr>
          <p:cNvCxnSpPr>
            <a:cxnSpLocks/>
          </p:cNvCxnSpPr>
          <p:nvPr/>
        </p:nvCxnSpPr>
        <p:spPr>
          <a:xfrm flipH="1">
            <a:off x="6465455" y="1759063"/>
            <a:ext cx="987932" cy="47613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59AADAF-16B8-4894-94DB-830D9A4FB04B}"/>
              </a:ext>
            </a:extLst>
          </p:cNvPr>
          <p:cNvCxnSpPr>
            <a:cxnSpLocks/>
          </p:cNvCxnSpPr>
          <p:nvPr/>
        </p:nvCxnSpPr>
        <p:spPr>
          <a:xfrm flipH="1">
            <a:off x="8109527" y="3251200"/>
            <a:ext cx="1865746" cy="83127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8018C12D-4427-4CC1-A000-7D5FC8C0EAF1}"/>
              </a:ext>
            </a:extLst>
          </p:cNvPr>
          <p:cNvCxnSpPr>
            <a:cxnSpLocks/>
          </p:cNvCxnSpPr>
          <p:nvPr/>
        </p:nvCxnSpPr>
        <p:spPr>
          <a:xfrm flipH="1" flipV="1">
            <a:off x="7185892" y="4922983"/>
            <a:ext cx="2789381" cy="93287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1AE06674-0BAB-40D1-A13C-1FF540E02680}"/>
              </a:ext>
            </a:extLst>
          </p:cNvPr>
          <p:cNvCxnSpPr>
            <a:cxnSpLocks/>
          </p:cNvCxnSpPr>
          <p:nvPr/>
        </p:nvCxnSpPr>
        <p:spPr>
          <a:xfrm flipH="1">
            <a:off x="7934036" y="2253208"/>
            <a:ext cx="2045496" cy="25908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CD6EF5E5-5563-4D4B-AF4A-9C11F7649D5D}"/>
              </a:ext>
            </a:extLst>
          </p:cNvPr>
          <p:cNvCxnSpPr>
            <a:cxnSpLocks/>
          </p:cNvCxnSpPr>
          <p:nvPr/>
        </p:nvCxnSpPr>
        <p:spPr>
          <a:xfrm>
            <a:off x="7490691" y="1764145"/>
            <a:ext cx="849745" cy="150552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9213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966788" y="1444625"/>
            <a:ext cx="10915650" cy="412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Circuit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and Flue Circuit 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interface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card and parameter programming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366890F-3AE9-4D66-AB04-9E5E53E7D3BB}"/>
              </a:ext>
            </a:extLst>
          </p:cNvPr>
          <p:cNvSpPr/>
          <p:nvPr/>
        </p:nvSpPr>
        <p:spPr>
          <a:xfrm>
            <a:off x="257023" y="88179"/>
            <a:ext cx="3219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spc="-1" dirty="0">
                <a:solidFill>
                  <a:srgbClr val="000000"/>
                </a:solidFill>
                <a:ea typeface="Verdana"/>
              </a:rPr>
              <a:t>VICTRIX PRO V2</a:t>
            </a:r>
            <a:endParaRPr lang="it-IT" sz="3600" b="1" spc="-1" dirty="0"/>
          </a:p>
        </p:txBody>
      </p:sp>
    </p:spTree>
    <p:extLst>
      <p:ext uri="{BB962C8B-B14F-4D97-AF65-F5344CB8AC3E}">
        <p14:creationId xmlns:p14="http://schemas.microsoft.com/office/powerpoint/2010/main" val="90380707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05338" y="9525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Hydraulic circuit</a:t>
            </a:r>
          </a:p>
        </p:txBody>
      </p:sp>
      <p:sp>
        <p:nvSpPr>
          <p:cNvPr id="2" name="Rettangolo 1"/>
          <p:cNvSpPr/>
          <p:nvPr/>
        </p:nvSpPr>
        <p:spPr>
          <a:xfrm>
            <a:off x="7195755" y="681401"/>
            <a:ext cx="2894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Victrix PRO 100- 120 - 150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FFB122-2381-400F-A5B9-C8A002F7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4993" y="1268360"/>
            <a:ext cx="3204000" cy="490996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BAE3E774-E63D-4EE9-876B-38D8E7776BF8}"/>
              </a:ext>
            </a:extLst>
          </p:cNvPr>
          <p:cNvSpPr/>
          <p:nvPr/>
        </p:nvSpPr>
        <p:spPr>
          <a:xfrm>
            <a:off x="2010426" y="722807"/>
            <a:ext cx="2612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Victrix PRO 35 – 55 - 80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FD4D8C-E20C-42CC-BF6E-6B938D16C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092" y="1302327"/>
            <a:ext cx="3048001" cy="49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>
            <a:extLst>
              <a:ext uri="{FF2B5EF4-FFF2-40B4-BE49-F238E27FC236}">
                <a16:creationId xmlns:a16="http://schemas.microsoft.com/office/drawing/2014/main" id="{7B465064-E6ED-4B07-941E-DA209F4F25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754" y="1603272"/>
            <a:ext cx="2733374" cy="245584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1B7080A-6FA2-44A0-9247-C8CDACE5C0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282" y="3946805"/>
            <a:ext cx="2270532" cy="22340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7F5CCC3-B08F-4256-96DA-244D337BF1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065" y="1983186"/>
            <a:ext cx="2738560" cy="362703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7DE4658-D73D-4F28-902F-602CD8C8D4F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61" y="1383457"/>
            <a:ext cx="1761012" cy="1877550"/>
          </a:xfrm>
          <a:prstGeom prst="rect">
            <a:avLst/>
          </a:prstGeom>
        </p:spPr>
      </p:pic>
      <p:sp>
        <p:nvSpPr>
          <p:cNvPr id="32" name="Titolo 6">
            <a:extLst>
              <a:ext uri="{FF2B5EF4-FFF2-40B4-BE49-F238E27FC236}">
                <a16:creationId xmlns:a16="http://schemas.microsoft.com/office/drawing/2014/main" id="{DEF87138-9691-4B99-9C3C-E56B86BAD8F8}"/>
              </a:ext>
            </a:extLst>
          </p:cNvPr>
          <p:cNvSpPr txBox="1">
            <a:spLocks/>
          </p:cNvSpPr>
          <p:nvPr/>
        </p:nvSpPr>
        <p:spPr>
          <a:xfrm>
            <a:off x="340399" y="131753"/>
            <a:ext cx="9003626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VICTRIX PRO 60-68-80 V2  </a:t>
            </a:r>
            <a:r>
              <a:rPr lang="en-GB" sz="2800" dirty="0">
                <a:solidFill>
                  <a:sysClr val="windowText" lastClr="000000"/>
                </a:solidFill>
              </a:rPr>
              <a:t>Condensing module</a:t>
            </a:r>
            <a:r>
              <a:rPr lang="en-GB" sz="2800" dirty="0">
                <a:solidFill>
                  <a:sysClr val="windowText" lastClr="000000"/>
                </a:solidFill>
                <a:latin typeface="+mn-lt"/>
                <a:ea typeface="+mn-ea"/>
              </a:rPr>
              <a:t>  </a:t>
            </a:r>
            <a:endParaRPr lang="en-GB" sz="360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80B204-3014-4B4A-B2D9-8CB85D44604A}"/>
              </a:ext>
            </a:extLst>
          </p:cNvPr>
          <p:cNvSpPr txBox="1"/>
          <p:nvPr/>
        </p:nvSpPr>
        <p:spPr>
          <a:xfrm>
            <a:off x="5038725" y="902904"/>
            <a:ext cx="2301958" cy="58477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ea typeface="Verdana" panose="020B0604030504040204" pitchFamily="34" charset="0"/>
                <a:cs typeface="Times New Roman" panose="02020603050405020304" pitchFamily="18" charset="0"/>
              </a:rPr>
              <a:t>V-PRO 60-68-80 V2</a:t>
            </a:r>
          </a:p>
          <a:p>
            <a:pPr algn="ctr"/>
            <a:r>
              <a:rPr lang="en-GB" sz="1600" dirty="0" err="1">
                <a:ea typeface="Verdana" panose="020B0604030504040204" pitchFamily="34" charset="0"/>
                <a:cs typeface="Times New Roman" panose="02020603050405020304" pitchFamily="18" charset="0"/>
              </a:rPr>
              <a:t>IsoPower</a:t>
            </a:r>
            <a:r>
              <a:rPr lang="en-GB" sz="1600" dirty="0">
                <a:ea typeface="Verdana" panose="020B0604030504040204" pitchFamily="34" charset="0"/>
                <a:cs typeface="Times New Roman" panose="02020603050405020304" pitchFamily="18" charset="0"/>
              </a:rPr>
              <a:t> 7+2 module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8C1C900-196A-4496-B312-0A59E2613279}"/>
              </a:ext>
            </a:extLst>
          </p:cNvPr>
          <p:cNvSpPr txBox="1"/>
          <p:nvPr/>
        </p:nvSpPr>
        <p:spPr>
          <a:xfrm>
            <a:off x="1847566" y="3326861"/>
            <a:ext cx="2027526" cy="584775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ea typeface="Verdana" panose="020B0604030504040204" pitchFamily="34" charset="0"/>
                <a:cs typeface="Times New Roman" panose="02020603050405020304" pitchFamily="18" charset="0"/>
              </a:rPr>
              <a:t>V-PRO 55 V2</a:t>
            </a:r>
          </a:p>
          <a:p>
            <a:pPr algn="ctr"/>
            <a:r>
              <a:rPr lang="en-GB" sz="1600" dirty="0" err="1">
                <a:ea typeface="Verdana" panose="020B0604030504040204" pitchFamily="34" charset="0"/>
                <a:cs typeface="Times New Roman" panose="02020603050405020304" pitchFamily="18" charset="0"/>
              </a:rPr>
              <a:t>IsoPower</a:t>
            </a:r>
            <a:r>
              <a:rPr lang="en-GB" sz="1600" dirty="0">
                <a:ea typeface="Verdana" panose="020B0604030504040204" pitchFamily="34" charset="0"/>
                <a:cs typeface="Times New Roman" panose="02020603050405020304" pitchFamily="18" charset="0"/>
              </a:rPr>
              <a:t> 5+2 module</a:t>
            </a:r>
          </a:p>
        </p:txBody>
      </p:sp>
      <p:sp>
        <p:nvSpPr>
          <p:cNvPr id="26" name="CasellaDiTesto 186">
            <a:extLst>
              <a:ext uri="{FF2B5EF4-FFF2-40B4-BE49-F238E27FC236}">
                <a16:creationId xmlns:a16="http://schemas.microsoft.com/office/drawing/2014/main" id="{69F3D5F1-D93C-404E-9889-507B60494D53}"/>
              </a:ext>
            </a:extLst>
          </p:cNvPr>
          <p:cNvSpPr/>
          <p:nvPr/>
        </p:nvSpPr>
        <p:spPr>
          <a:xfrm>
            <a:off x="685800" y="771525"/>
            <a:ext cx="1609725" cy="58332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spc="-1" dirty="0">
                <a:solidFill>
                  <a:srgbClr val="000000"/>
                </a:solidFill>
                <a:latin typeface="+mj-lt"/>
                <a:ea typeface="DejaVu Sans"/>
              </a:rPr>
              <a:t>V-PRO 35 V2</a:t>
            </a:r>
          </a:p>
          <a:p>
            <a:pPr algn="ctr">
              <a:lnSpc>
                <a:spcPct val="100000"/>
              </a:lnSpc>
              <a:buNone/>
            </a:pPr>
            <a:r>
              <a:rPr lang="it-IT" sz="160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it-IT" sz="1600" strike="noStrike" spc="-1" dirty="0" err="1">
                <a:solidFill>
                  <a:srgbClr val="000000"/>
                </a:solidFill>
                <a:latin typeface="+mj-lt"/>
                <a:ea typeface="DejaVu Sans"/>
              </a:rPr>
              <a:t>IsoThermic</a:t>
            </a:r>
            <a:r>
              <a:rPr lang="it-IT" sz="1600" strike="noStrike" spc="-1" dirty="0">
                <a:solidFill>
                  <a:srgbClr val="000000"/>
                </a:solidFill>
                <a:latin typeface="+mj-lt"/>
                <a:ea typeface="DejaVu Sans"/>
              </a:rPr>
              <a:t> 4+1</a:t>
            </a:r>
            <a:endParaRPr lang="it-IT" sz="1600" strike="noStrike" spc="-1" dirty="0">
              <a:latin typeface="+mj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3BBA6C-3C92-4429-87F4-71F7DC484A07}"/>
              </a:ext>
            </a:extLst>
          </p:cNvPr>
          <p:cNvSpPr txBox="1"/>
          <p:nvPr/>
        </p:nvSpPr>
        <p:spPr>
          <a:xfrm>
            <a:off x="9467273" y="1071853"/>
            <a:ext cx="244677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V-PRO 100</a:t>
            </a:r>
          </a:p>
          <a:p>
            <a:pPr algn="ctr" defTabSz="457200"/>
            <a:r>
              <a:rPr lang="en-GB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Condensing module </a:t>
            </a:r>
            <a:r>
              <a:rPr lang="en-GB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8+4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0ABFA20C-BFAF-4F58-8ACA-B7D18767E2DF}"/>
              </a:ext>
            </a:extLst>
          </p:cNvPr>
          <p:cNvSpPr/>
          <p:nvPr/>
        </p:nvSpPr>
        <p:spPr>
          <a:xfrm>
            <a:off x="4221020" y="3946399"/>
            <a:ext cx="4765965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dirty="0"/>
              <a:t>Compared to previous versions, </a:t>
            </a:r>
            <a:r>
              <a:rPr lang="en-GB" dirty="0">
                <a:highlight>
                  <a:srgbClr val="FFFF00"/>
                </a:highlight>
              </a:rPr>
              <a:t>there is no plant flow sensor </a:t>
            </a:r>
            <a:r>
              <a:rPr lang="en-GB" dirty="0"/>
              <a:t>on condensing modules with composite casing, because the </a:t>
            </a:r>
            <a:r>
              <a:rPr lang="en-GB" i="1" u="sng" dirty="0"/>
              <a:t>feedback-pump signal is used to intercept the locked rotor</a:t>
            </a:r>
            <a:r>
              <a:rPr lang="en-GB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In this way the burner is stopped immediately.</a:t>
            </a:r>
          </a:p>
        </p:txBody>
      </p:sp>
    </p:spTree>
    <p:extLst>
      <p:ext uri="{BB962C8B-B14F-4D97-AF65-F5344CB8AC3E}">
        <p14:creationId xmlns:p14="http://schemas.microsoft.com/office/powerpoint/2010/main" val="7861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>
            <a:extLst>
              <a:ext uri="{FF2B5EF4-FFF2-40B4-BE49-F238E27FC236}">
                <a16:creationId xmlns:a16="http://schemas.microsoft.com/office/drawing/2014/main" id="{AB7C10C2-3FAB-48C8-A873-03777FF9D1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292" y="1314449"/>
            <a:ext cx="3333076" cy="4291495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4667250" y="987336"/>
            <a:ext cx="290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Condensing module </a:t>
            </a: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12+6</a:t>
            </a:r>
            <a:endParaRPr lang="en-GB" sz="20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itolo 6">
            <a:extLst>
              <a:ext uri="{FF2B5EF4-FFF2-40B4-BE49-F238E27FC236}">
                <a16:creationId xmlns:a16="http://schemas.microsoft.com/office/drawing/2014/main" id="{C8E4E527-DE96-48DA-AD76-68A9D4EE9E48}"/>
              </a:ext>
            </a:extLst>
          </p:cNvPr>
          <p:cNvSpPr txBox="1">
            <a:spLocks/>
          </p:cNvSpPr>
          <p:nvPr/>
        </p:nvSpPr>
        <p:spPr>
          <a:xfrm>
            <a:off x="349924" y="112704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VICTRIX PRO  V2  </a:t>
            </a:r>
            <a:r>
              <a:rPr lang="en-GB" sz="2800" dirty="0">
                <a:solidFill>
                  <a:sysClr val="windowText" lastClr="000000"/>
                </a:solidFill>
                <a:latin typeface="+mn-lt"/>
                <a:ea typeface="+mn-ea"/>
              </a:rPr>
              <a:t>Condensing module</a:t>
            </a:r>
            <a:endParaRPr lang="en-GB" sz="3600" dirty="0">
              <a:solidFill>
                <a:sysClr val="windowText" lastClr="000000"/>
              </a:solidFill>
              <a:latin typeface="+mn-lt"/>
              <a:ea typeface="+mn-ea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724CB54-A965-4E33-81CE-642A144C89CA}"/>
              </a:ext>
            </a:extLst>
          </p:cNvPr>
          <p:cNvSpPr txBox="1"/>
          <p:nvPr/>
        </p:nvSpPr>
        <p:spPr>
          <a:xfrm>
            <a:off x="620088" y="984258"/>
            <a:ext cx="2951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Condensing module </a:t>
            </a: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10+5</a:t>
            </a:r>
            <a:endParaRPr lang="en-GB" sz="20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A648A2C-DFED-49E1-938C-C5745F6EA1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61" y="1333500"/>
            <a:ext cx="3095672" cy="436873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DCAACEB-A15F-43EC-92E1-DD3F91600C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3" y="1497360"/>
            <a:ext cx="3030438" cy="442741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BF845D1-E745-496B-A23E-6F19C38F7434}"/>
              </a:ext>
            </a:extLst>
          </p:cNvPr>
          <p:cNvSpPr txBox="1"/>
          <p:nvPr/>
        </p:nvSpPr>
        <p:spPr>
          <a:xfrm>
            <a:off x="8905875" y="977811"/>
            <a:ext cx="290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Condensing module </a:t>
            </a: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15+8</a:t>
            </a:r>
            <a:endParaRPr lang="en-GB" sz="2000" dirty="0">
              <a:solidFill>
                <a:prstClr val="black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F9A1CAE-9505-4E81-BBC0-D4F11748AF16}"/>
              </a:ext>
            </a:extLst>
          </p:cNvPr>
          <p:cNvSpPr/>
          <p:nvPr/>
        </p:nvSpPr>
        <p:spPr>
          <a:xfrm>
            <a:off x="5311307" y="5616059"/>
            <a:ext cx="176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>
                <a:solidFill>
                  <a:sysClr val="windowText" lastClr="000000"/>
                </a:solidFill>
              </a:rPr>
              <a:t>VICTRIX PRO 150</a:t>
            </a:r>
            <a:endParaRPr lang="en-GB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8E9B6CB-E961-4B9E-A64F-9E803A49A41C}"/>
              </a:ext>
            </a:extLst>
          </p:cNvPr>
          <p:cNvSpPr/>
          <p:nvPr/>
        </p:nvSpPr>
        <p:spPr>
          <a:xfrm>
            <a:off x="10130957" y="5663684"/>
            <a:ext cx="176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VICTRIX PRO 180</a:t>
            </a:r>
            <a:endParaRPr lang="en-GB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F6FB21B6-EFA3-466E-987E-CAB26DB65E65}"/>
              </a:ext>
            </a:extLst>
          </p:cNvPr>
          <p:cNvSpPr/>
          <p:nvPr/>
        </p:nvSpPr>
        <p:spPr>
          <a:xfrm>
            <a:off x="1901357" y="5606534"/>
            <a:ext cx="176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ysClr val="windowText" lastClr="000000"/>
                </a:solidFill>
              </a:rPr>
              <a:t>VICTRIX PRO 100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823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Immagine 59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924" y="752475"/>
            <a:ext cx="2880000" cy="3528000"/>
          </a:xfrm>
          <a:prstGeom prst="rect">
            <a:avLst/>
          </a:prstGeom>
          <a:ln w="0">
            <a:noFill/>
          </a:ln>
        </p:spPr>
      </p:pic>
      <p:pic>
        <p:nvPicPr>
          <p:cNvPr id="1286" name="Immagine 6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2550" y="1009650"/>
            <a:ext cx="2880000" cy="3528000"/>
          </a:xfrm>
          <a:prstGeom prst="rect">
            <a:avLst/>
          </a:prstGeom>
          <a:ln w="0">
            <a:noFill/>
          </a:ln>
        </p:spPr>
      </p:pic>
      <p:sp>
        <p:nvSpPr>
          <p:cNvPr id="1289" name="CasellaDiTesto 209"/>
          <p:cNvSpPr/>
          <p:nvPr/>
        </p:nvSpPr>
        <p:spPr>
          <a:xfrm>
            <a:off x="342900" y="4976490"/>
            <a:ext cx="11496675" cy="10295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</a:pPr>
            <a:r>
              <a:rPr lang="en-GB" sz="1600" spc="-1" dirty="0">
                <a:solidFill>
                  <a:srgbClr val="000000"/>
                </a:solidFill>
                <a:ea typeface="DejaVu Sans"/>
              </a:rPr>
              <a:t>Victrix Pro 35-55-60-68 and 80 V2 different in circulators type and some connection pipes.</a:t>
            </a:r>
          </a:p>
          <a:p>
            <a:pPr algn="just">
              <a:lnSpc>
                <a:spcPct val="100000"/>
              </a:lnSpc>
              <a:buNone/>
            </a:pPr>
            <a:endParaRPr lang="en-GB" sz="1000" spc="-1" dirty="0">
              <a:solidFill>
                <a:srgbClr val="000000"/>
              </a:solidFill>
              <a:ea typeface="DejaVu Sans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GB" sz="1400" spc="-1" dirty="0">
                <a:solidFill>
                  <a:srgbClr val="000000"/>
                </a:solidFill>
                <a:ea typeface="DejaVu Sans"/>
              </a:rPr>
              <a:t>New CAMPINI 5.5 bar transducer, </a:t>
            </a:r>
            <a:r>
              <a:rPr lang="en-GB" sz="1400" b="1" spc="-1" dirty="0">
                <a:solidFill>
                  <a:srgbClr val="000000"/>
                </a:solidFill>
                <a:ea typeface="DejaVu Sans"/>
              </a:rPr>
              <a:t>for all boilers versions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en-GB" sz="1400" spc="-1" dirty="0">
                <a:solidFill>
                  <a:srgbClr val="000000"/>
                </a:solidFill>
                <a:ea typeface="DejaVu Sans"/>
              </a:rPr>
              <a:t>Pipe diameter 18 mm ( for 35 ) and 22 mm ( from 55 up to 80 )   </a:t>
            </a:r>
            <a:endParaRPr lang="en-GB" sz="1400" b="0" strike="noStrike" spc="-1" dirty="0"/>
          </a:p>
        </p:txBody>
      </p:sp>
      <p:sp>
        <p:nvSpPr>
          <p:cNvPr id="1290" name="CasellaDiTesto 210"/>
          <p:cNvSpPr/>
          <p:nvPr/>
        </p:nvSpPr>
        <p:spPr>
          <a:xfrm>
            <a:off x="3867149" y="1095375"/>
            <a:ext cx="2038351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ea typeface="DejaVu Sans"/>
              </a:rPr>
              <a:t>Flow and return  NTC probes</a:t>
            </a:r>
            <a:endParaRPr lang="en-GB" sz="1200" b="0" strike="noStrike" spc="-1" dirty="0"/>
          </a:p>
        </p:txBody>
      </p:sp>
      <p:sp>
        <p:nvSpPr>
          <p:cNvPr id="1292" name="CasellaDiTesto 211"/>
          <p:cNvSpPr/>
          <p:nvPr/>
        </p:nvSpPr>
        <p:spPr>
          <a:xfrm>
            <a:off x="370905" y="3219450"/>
            <a:ext cx="1372170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ea typeface="DejaVu Sans"/>
              </a:rPr>
              <a:t>Safety valve  4 bar</a:t>
            </a:r>
            <a:endParaRPr lang="en-GB" sz="1200" b="0" strike="noStrike" spc="-1"/>
          </a:p>
        </p:txBody>
      </p:sp>
      <p:sp>
        <p:nvSpPr>
          <p:cNvPr id="1296" name="CasellaDiTesto 213"/>
          <p:cNvSpPr/>
          <p:nvPr/>
        </p:nvSpPr>
        <p:spPr>
          <a:xfrm>
            <a:off x="5876925" y="4286250"/>
            <a:ext cx="2114550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200" b="1" strike="noStrike" spc="-1">
                <a:solidFill>
                  <a:srgbClr val="000000"/>
                </a:solidFill>
                <a:ea typeface="DejaVu Sans"/>
              </a:rPr>
              <a:t> CAMPINI </a:t>
            </a:r>
            <a:r>
              <a:rPr lang="en-GB" sz="1200" strike="noStrike" spc="-1">
                <a:solidFill>
                  <a:srgbClr val="000000"/>
                </a:solidFill>
                <a:ea typeface="DejaVu Sans"/>
              </a:rPr>
              <a:t>pressure transducer</a:t>
            </a:r>
            <a:endParaRPr lang="en-GB" sz="1200" strike="noStrike" spc="-1"/>
          </a:p>
        </p:txBody>
      </p:sp>
      <p:sp>
        <p:nvSpPr>
          <p:cNvPr id="1298" name="CasellaDiTesto 214"/>
          <p:cNvSpPr/>
          <p:nvPr/>
        </p:nvSpPr>
        <p:spPr>
          <a:xfrm>
            <a:off x="333374" y="3867150"/>
            <a:ext cx="1676401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ea typeface="DejaVu Sans"/>
              </a:rPr>
              <a:t>Drain connection pipe</a:t>
            </a:r>
            <a:endParaRPr lang="en-GB" sz="1200" b="0" strike="noStrike" spc="-1"/>
          </a:p>
        </p:txBody>
      </p:sp>
      <p:sp>
        <p:nvSpPr>
          <p:cNvPr id="1303" name="CasellaDiTesto 216"/>
          <p:cNvSpPr/>
          <p:nvPr/>
        </p:nvSpPr>
        <p:spPr>
          <a:xfrm>
            <a:off x="4400550" y="1666290"/>
            <a:ext cx="1609725" cy="57562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050" b="1" strike="noStrike" spc="-1">
                <a:solidFill>
                  <a:srgbClr val="000000"/>
                </a:solidFill>
                <a:ea typeface="DejaVu Sans"/>
              </a:rPr>
              <a:t>WILO pump 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050" b="1" strike="noStrike" spc="-1">
                <a:solidFill>
                  <a:srgbClr val="000000"/>
                </a:solidFill>
                <a:ea typeface="DejaVu Sans"/>
              </a:rPr>
              <a:t>PARA 15/8- 75 W  for 35</a:t>
            </a:r>
          </a:p>
          <a:p>
            <a:pPr algn="ctr"/>
            <a:r>
              <a:rPr lang="en-GB" sz="1050" b="1" spc="-1">
                <a:solidFill>
                  <a:srgbClr val="000000"/>
                </a:solidFill>
                <a:ea typeface="DejaVu Sans"/>
              </a:rPr>
              <a:t>PARA 15/8- 87 W  for 55</a:t>
            </a:r>
          </a:p>
        </p:txBody>
      </p:sp>
      <p:sp>
        <p:nvSpPr>
          <p:cNvPr id="1306" name="CasellaDiTesto 218"/>
          <p:cNvSpPr/>
          <p:nvPr/>
        </p:nvSpPr>
        <p:spPr>
          <a:xfrm>
            <a:off x="307663" y="2068165"/>
            <a:ext cx="1554884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spc="-1" dirty="0">
                <a:solidFill>
                  <a:srgbClr val="000000"/>
                </a:solidFill>
                <a:ea typeface="DejaVu Sans"/>
              </a:rPr>
              <a:t>F</a:t>
            </a:r>
            <a:r>
              <a:rPr lang="en-GB" sz="1200" strike="noStrike" spc="-1" dirty="0">
                <a:solidFill>
                  <a:srgbClr val="000000"/>
                </a:solidFill>
                <a:ea typeface="DejaVu Sans"/>
              </a:rPr>
              <a:t>low and return pipes </a:t>
            </a:r>
            <a:endParaRPr lang="en-GB" sz="1200" strike="noStrike" spc="-1" dirty="0"/>
          </a:p>
        </p:txBody>
      </p:sp>
      <p:sp>
        <p:nvSpPr>
          <p:cNvPr id="1309" name="CasellaDiTesto 220"/>
          <p:cNvSpPr/>
          <p:nvPr/>
        </p:nvSpPr>
        <p:spPr>
          <a:xfrm>
            <a:off x="6857999" y="1438275"/>
            <a:ext cx="1476376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ea typeface="DejaVu Sans"/>
              </a:rPr>
              <a:t>Overheating Safety Thermostat 105°C</a:t>
            </a:r>
            <a:endParaRPr lang="en-GB" sz="1200" b="0" strike="noStrike" spc="-1" dirty="0"/>
          </a:p>
        </p:txBody>
      </p:sp>
      <p:sp>
        <p:nvSpPr>
          <p:cNvPr id="1315" name="CasellaDiTesto 222"/>
          <p:cNvSpPr/>
          <p:nvPr/>
        </p:nvSpPr>
        <p:spPr>
          <a:xfrm>
            <a:off x="7448551" y="2166195"/>
            <a:ext cx="1792380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1" strike="noStrike" spc="-1">
                <a:solidFill>
                  <a:srgbClr val="000000"/>
                </a:solidFill>
                <a:ea typeface="DejaVu Sans"/>
              </a:rPr>
              <a:t>WILO pump</a:t>
            </a:r>
          </a:p>
          <a:p>
            <a:pPr algn="ctr">
              <a:lnSpc>
                <a:spcPct val="100000"/>
              </a:lnSpc>
              <a:buNone/>
            </a:pPr>
            <a:r>
              <a:rPr lang="en-GB" sz="1200" b="1" strike="noStrike" spc="-1">
                <a:solidFill>
                  <a:srgbClr val="000000"/>
                </a:solidFill>
                <a:ea typeface="DejaVu Sans"/>
              </a:rPr>
              <a:t>PARA MAXO 25/10-130</a:t>
            </a:r>
            <a:endParaRPr lang="en-GB" sz="1200" b="0" strike="noStrike" spc="-1"/>
          </a:p>
        </p:txBody>
      </p:sp>
      <p:sp>
        <p:nvSpPr>
          <p:cNvPr id="1316" name="Connettore 2 187"/>
          <p:cNvSpPr/>
          <p:nvPr/>
        </p:nvSpPr>
        <p:spPr>
          <a:xfrm>
            <a:off x="9239250" y="2428875"/>
            <a:ext cx="1752600" cy="8096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319" name="CasellaDiTesto 224"/>
          <p:cNvSpPr/>
          <p:nvPr/>
        </p:nvSpPr>
        <p:spPr>
          <a:xfrm>
            <a:off x="370350" y="809460"/>
            <a:ext cx="22626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b="1" strike="noStrike" spc="-1">
                <a:solidFill>
                  <a:srgbClr val="000000"/>
                </a:solidFill>
                <a:ea typeface="DejaVu Sans"/>
              </a:rPr>
              <a:t>Victrix 35-55 Pro V2</a:t>
            </a:r>
            <a:endParaRPr lang="en-GB" b="1" strike="noStrike" spc="-1"/>
          </a:p>
        </p:txBody>
      </p:sp>
      <p:sp>
        <p:nvSpPr>
          <p:cNvPr id="1321" name="CasellaDiTesto 226"/>
          <p:cNvSpPr/>
          <p:nvPr/>
        </p:nvSpPr>
        <p:spPr>
          <a:xfrm>
            <a:off x="7543800" y="752475"/>
            <a:ext cx="238125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b="1" strike="noStrike" spc="-1">
                <a:solidFill>
                  <a:srgbClr val="000000"/>
                </a:solidFill>
                <a:ea typeface="DejaVu Sans"/>
              </a:rPr>
              <a:t>Victrix 60-68-80 Pro V2</a:t>
            </a:r>
            <a:endParaRPr lang="en-GB" b="1" strike="noStrike" spc="-1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308E427-136F-455A-976A-C7B89BFE5A32}"/>
              </a:ext>
            </a:extLst>
          </p:cNvPr>
          <p:cNvSpPr txBox="1"/>
          <p:nvPr/>
        </p:nvSpPr>
        <p:spPr>
          <a:xfrm>
            <a:off x="205338" y="9525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Hydraulic circuit</a:t>
            </a:r>
          </a:p>
        </p:txBody>
      </p:sp>
      <p:sp>
        <p:nvSpPr>
          <p:cNvPr id="45" name="Connettore 2 186">
            <a:extLst>
              <a:ext uri="{FF2B5EF4-FFF2-40B4-BE49-F238E27FC236}">
                <a16:creationId xmlns:a16="http://schemas.microsoft.com/office/drawing/2014/main" id="{83382BEF-5EE6-4E73-9405-0052BE9D243D}"/>
              </a:ext>
            </a:extLst>
          </p:cNvPr>
          <p:cNvSpPr/>
          <p:nvPr/>
        </p:nvSpPr>
        <p:spPr>
          <a:xfrm>
            <a:off x="1750290" y="3386340"/>
            <a:ext cx="526185" cy="118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6" name="Connettore 2 186">
            <a:extLst>
              <a:ext uri="{FF2B5EF4-FFF2-40B4-BE49-F238E27FC236}">
                <a16:creationId xmlns:a16="http://schemas.microsoft.com/office/drawing/2014/main" id="{70F763B5-1E1B-42C8-8825-FD9B45E66771}"/>
              </a:ext>
            </a:extLst>
          </p:cNvPr>
          <p:cNvSpPr/>
          <p:nvPr/>
        </p:nvSpPr>
        <p:spPr>
          <a:xfrm flipV="1">
            <a:off x="2038350" y="3520709"/>
            <a:ext cx="1090200" cy="50836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" name="Connettore 2 186">
            <a:extLst>
              <a:ext uri="{FF2B5EF4-FFF2-40B4-BE49-F238E27FC236}">
                <a16:creationId xmlns:a16="http://schemas.microsoft.com/office/drawing/2014/main" id="{EAFCCB53-3F4D-427D-A60C-3543AF37DAA1}"/>
              </a:ext>
            </a:extLst>
          </p:cNvPr>
          <p:cNvSpPr/>
          <p:nvPr/>
        </p:nvSpPr>
        <p:spPr>
          <a:xfrm flipV="1">
            <a:off x="1807440" y="1695450"/>
            <a:ext cx="1554885" cy="53836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8" name="Connettore 2 186">
            <a:extLst>
              <a:ext uri="{FF2B5EF4-FFF2-40B4-BE49-F238E27FC236}">
                <a16:creationId xmlns:a16="http://schemas.microsoft.com/office/drawing/2014/main" id="{1F85F1B9-01FE-4411-9E0B-1FD5CFE7AF48}"/>
              </a:ext>
            </a:extLst>
          </p:cNvPr>
          <p:cNvSpPr/>
          <p:nvPr/>
        </p:nvSpPr>
        <p:spPr>
          <a:xfrm>
            <a:off x="1855065" y="2214765"/>
            <a:ext cx="964335" cy="4427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" name="Connettore 2 186">
            <a:extLst>
              <a:ext uri="{FF2B5EF4-FFF2-40B4-BE49-F238E27FC236}">
                <a16:creationId xmlns:a16="http://schemas.microsoft.com/office/drawing/2014/main" id="{4839DC10-84BA-4B52-8DE5-8EE6DECC7F1C}"/>
              </a:ext>
            </a:extLst>
          </p:cNvPr>
          <p:cNvSpPr/>
          <p:nvPr/>
        </p:nvSpPr>
        <p:spPr>
          <a:xfrm flipH="1">
            <a:off x="4476750" y="2247900"/>
            <a:ext cx="771525" cy="9905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0" name="Connettore 2 186">
            <a:extLst>
              <a:ext uri="{FF2B5EF4-FFF2-40B4-BE49-F238E27FC236}">
                <a16:creationId xmlns:a16="http://schemas.microsoft.com/office/drawing/2014/main" id="{640A9A16-920B-41AF-9DBC-DA608D2E404B}"/>
              </a:ext>
            </a:extLst>
          </p:cNvPr>
          <p:cNvSpPr/>
          <p:nvPr/>
        </p:nvSpPr>
        <p:spPr>
          <a:xfrm flipV="1">
            <a:off x="8000999" y="3324225"/>
            <a:ext cx="2085975" cy="11525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1" name="Connettore 2 186">
            <a:extLst>
              <a:ext uri="{FF2B5EF4-FFF2-40B4-BE49-F238E27FC236}">
                <a16:creationId xmlns:a16="http://schemas.microsoft.com/office/drawing/2014/main" id="{3D375BF2-1B2D-48FA-BAB8-5A8E6396D73F}"/>
              </a:ext>
            </a:extLst>
          </p:cNvPr>
          <p:cNvSpPr/>
          <p:nvPr/>
        </p:nvSpPr>
        <p:spPr>
          <a:xfrm>
            <a:off x="8353425" y="1676400"/>
            <a:ext cx="1171574" cy="571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2" name="Connettore 2 186">
            <a:extLst>
              <a:ext uri="{FF2B5EF4-FFF2-40B4-BE49-F238E27FC236}">
                <a16:creationId xmlns:a16="http://schemas.microsoft.com/office/drawing/2014/main" id="{9EEB9B0A-4E0D-46DC-807D-457F54891FE2}"/>
              </a:ext>
            </a:extLst>
          </p:cNvPr>
          <p:cNvSpPr/>
          <p:nvPr/>
        </p:nvSpPr>
        <p:spPr>
          <a:xfrm flipH="1">
            <a:off x="3067050" y="1243215"/>
            <a:ext cx="797790" cy="3665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" name="Connettore 2 186">
            <a:extLst>
              <a:ext uri="{FF2B5EF4-FFF2-40B4-BE49-F238E27FC236}">
                <a16:creationId xmlns:a16="http://schemas.microsoft.com/office/drawing/2014/main" id="{2048BE65-4BEB-4BBF-ADE9-AA399C986CF3}"/>
              </a:ext>
            </a:extLst>
          </p:cNvPr>
          <p:cNvSpPr/>
          <p:nvPr/>
        </p:nvSpPr>
        <p:spPr>
          <a:xfrm flipH="1">
            <a:off x="3381375" y="1262265"/>
            <a:ext cx="483465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4" name="Connettore 2 186">
            <a:extLst>
              <a:ext uri="{FF2B5EF4-FFF2-40B4-BE49-F238E27FC236}">
                <a16:creationId xmlns:a16="http://schemas.microsoft.com/office/drawing/2014/main" id="{5F9A6B7F-22BB-44CE-9A86-1D248B87FB16}"/>
              </a:ext>
            </a:extLst>
          </p:cNvPr>
          <p:cNvSpPr/>
          <p:nvPr/>
        </p:nvSpPr>
        <p:spPr>
          <a:xfrm flipH="1" flipV="1">
            <a:off x="3324225" y="3133724"/>
            <a:ext cx="2514600" cy="129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5" name="CasellaDiTesto 211">
            <a:extLst>
              <a:ext uri="{FF2B5EF4-FFF2-40B4-BE49-F238E27FC236}">
                <a16:creationId xmlns:a16="http://schemas.microsoft.com/office/drawing/2014/main" id="{79C754B4-4944-4B6B-8C36-E21970A17583}"/>
              </a:ext>
            </a:extLst>
          </p:cNvPr>
          <p:cNvSpPr/>
          <p:nvPr/>
        </p:nvSpPr>
        <p:spPr>
          <a:xfrm>
            <a:off x="7095555" y="3362325"/>
            <a:ext cx="1372170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ea typeface="DejaVu Sans"/>
              </a:rPr>
              <a:t>Safety valve  4 bar</a:t>
            </a:r>
            <a:endParaRPr lang="en-GB" sz="1200" b="0" strike="noStrike" spc="-1"/>
          </a:p>
        </p:txBody>
      </p:sp>
      <p:sp>
        <p:nvSpPr>
          <p:cNvPr id="56" name="Connettore 2 186">
            <a:extLst>
              <a:ext uri="{FF2B5EF4-FFF2-40B4-BE49-F238E27FC236}">
                <a16:creationId xmlns:a16="http://schemas.microsoft.com/office/drawing/2014/main" id="{0B992C02-B724-4285-A705-E370E7232EE1}"/>
              </a:ext>
            </a:extLst>
          </p:cNvPr>
          <p:cNvSpPr/>
          <p:nvPr/>
        </p:nvSpPr>
        <p:spPr>
          <a:xfrm>
            <a:off x="8467725" y="3533775"/>
            <a:ext cx="676275" cy="1905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8" name="CasellaDiTesto 214">
            <a:extLst>
              <a:ext uri="{FF2B5EF4-FFF2-40B4-BE49-F238E27FC236}">
                <a16:creationId xmlns:a16="http://schemas.microsoft.com/office/drawing/2014/main" id="{9E6E9533-4591-4EE9-A89E-3AC4FA4F5B6A}"/>
              </a:ext>
            </a:extLst>
          </p:cNvPr>
          <p:cNvSpPr/>
          <p:nvPr/>
        </p:nvSpPr>
        <p:spPr>
          <a:xfrm>
            <a:off x="8391524" y="4591050"/>
            <a:ext cx="1676401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ea typeface="DejaVu Sans"/>
              </a:rPr>
              <a:t>Drain connection pipe</a:t>
            </a:r>
            <a:endParaRPr lang="en-GB" sz="1200" b="0" strike="noStrike" spc="-1"/>
          </a:p>
        </p:txBody>
      </p:sp>
      <p:sp>
        <p:nvSpPr>
          <p:cNvPr id="59" name="Connettore 2 186">
            <a:extLst>
              <a:ext uri="{FF2B5EF4-FFF2-40B4-BE49-F238E27FC236}">
                <a16:creationId xmlns:a16="http://schemas.microsoft.com/office/drawing/2014/main" id="{E14DF142-7C41-4DC8-980D-60384894AE33}"/>
              </a:ext>
            </a:extLst>
          </p:cNvPr>
          <p:cNvSpPr/>
          <p:nvPr/>
        </p:nvSpPr>
        <p:spPr>
          <a:xfrm flipV="1">
            <a:off x="9105901" y="3720732"/>
            <a:ext cx="928274" cy="85126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2" name="CasellaDiTesto 214">
            <a:extLst>
              <a:ext uri="{FF2B5EF4-FFF2-40B4-BE49-F238E27FC236}">
                <a16:creationId xmlns:a16="http://schemas.microsoft.com/office/drawing/2014/main" id="{E73FE185-C5A7-4805-9A57-87CC8158797C}"/>
              </a:ext>
            </a:extLst>
          </p:cNvPr>
          <p:cNvSpPr/>
          <p:nvPr/>
        </p:nvSpPr>
        <p:spPr>
          <a:xfrm>
            <a:off x="10810875" y="4657726"/>
            <a:ext cx="647700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ea typeface="DejaVu Sans"/>
              </a:rPr>
              <a:t>Drain Funnel</a:t>
            </a:r>
            <a:endParaRPr lang="en-GB" sz="1200" b="0" strike="noStrike" spc="-1"/>
          </a:p>
        </p:txBody>
      </p:sp>
      <p:sp>
        <p:nvSpPr>
          <p:cNvPr id="63" name="Connettore 2 186">
            <a:extLst>
              <a:ext uri="{FF2B5EF4-FFF2-40B4-BE49-F238E27FC236}">
                <a16:creationId xmlns:a16="http://schemas.microsoft.com/office/drawing/2014/main" id="{657CC82B-2199-47EE-BBC9-C36F9E7085C7}"/>
              </a:ext>
            </a:extLst>
          </p:cNvPr>
          <p:cNvSpPr/>
          <p:nvPr/>
        </p:nvSpPr>
        <p:spPr>
          <a:xfrm flipH="1" flipV="1">
            <a:off x="10086975" y="4362449"/>
            <a:ext cx="742950" cy="3524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64" name="CasellaDiTesto 214">
            <a:extLst>
              <a:ext uri="{FF2B5EF4-FFF2-40B4-BE49-F238E27FC236}">
                <a16:creationId xmlns:a16="http://schemas.microsoft.com/office/drawing/2014/main" id="{CA9FD0A7-B6C3-4108-AF89-27C68CB9B9F6}"/>
              </a:ext>
            </a:extLst>
          </p:cNvPr>
          <p:cNvSpPr/>
          <p:nvPr/>
        </p:nvSpPr>
        <p:spPr>
          <a:xfrm>
            <a:off x="1095375" y="4362451"/>
            <a:ext cx="952500" cy="27554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GB" sz="1200" b="0" strike="noStrike" spc="-1">
                <a:solidFill>
                  <a:srgbClr val="000000"/>
                </a:solidFill>
                <a:ea typeface="DejaVu Sans"/>
              </a:rPr>
              <a:t>Drain funnel</a:t>
            </a:r>
            <a:endParaRPr lang="en-GB" sz="1200" b="0" strike="noStrike" spc="-1"/>
          </a:p>
        </p:txBody>
      </p:sp>
      <p:sp>
        <p:nvSpPr>
          <p:cNvPr id="65" name="Connettore 2 186">
            <a:extLst>
              <a:ext uri="{FF2B5EF4-FFF2-40B4-BE49-F238E27FC236}">
                <a16:creationId xmlns:a16="http://schemas.microsoft.com/office/drawing/2014/main" id="{BD4D27A7-597D-4578-80B8-B86809BC1DA6}"/>
              </a:ext>
            </a:extLst>
          </p:cNvPr>
          <p:cNvSpPr/>
          <p:nvPr/>
        </p:nvSpPr>
        <p:spPr>
          <a:xfrm flipV="1">
            <a:off x="2057400" y="3987434"/>
            <a:ext cx="1090200" cy="50836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8274553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425894E-0333-400B-B4B6-07F6D53BAA65}"/>
              </a:ext>
            </a:extLst>
          </p:cNvPr>
          <p:cNvSpPr txBox="1"/>
          <p:nvPr/>
        </p:nvSpPr>
        <p:spPr>
          <a:xfrm>
            <a:off x="205337" y="95250"/>
            <a:ext cx="672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Hydraulic circuit - </a:t>
            </a:r>
            <a:r>
              <a:rPr lang="en-GB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Circulator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B1E7BDD-D255-4673-AA3F-ED4386C3E07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630149" y="1249869"/>
            <a:ext cx="1957589" cy="306517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578EC56-B730-4B2B-A469-C56AA571EDB5}"/>
              </a:ext>
            </a:extLst>
          </p:cNvPr>
          <p:cNvSpPr/>
          <p:nvPr/>
        </p:nvSpPr>
        <p:spPr>
          <a:xfrm>
            <a:off x="3371420" y="898298"/>
            <a:ext cx="3536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MinionPro-Bold"/>
              </a:rPr>
              <a:t>Victrix Pro </a:t>
            </a:r>
            <a:r>
              <a:rPr lang="en-GB" b="1">
                <a:latin typeface="MinionPro-Bold"/>
              </a:rPr>
              <a:t>V2 60-68-80-100-120 </a:t>
            </a:r>
            <a:r>
              <a:rPr lang="en-GB" b="1" dirty="0">
                <a:latin typeface="MinionPro-Bold"/>
              </a:rPr>
              <a:t>EU</a:t>
            </a:r>
            <a:endParaRPr lang="en-GB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2870AED-35D8-4386-A66B-E40AAF64A48C}"/>
              </a:ext>
            </a:extLst>
          </p:cNvPr>
          <p:cNvSpPr/>
          <p:nvPr/>
        </p:nvSpPr>
        <p:spPr>
          <a:xfrm>
            <a:off x="5911274" y="1357052"/>
            <a:ext cx="5975926" cy="4578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b="1" dirty="0"/>
              <a:t>LED STATUS</a:t>
            </a:r>
          </a:p>
          <a:p>
            <a:pPr marL="268288" indent="-268288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LED off: circulator not powered</a:t>
            </a:r>
          </a:p>
          <a:p>
            <a:pPr marL="268288" indent="-268288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fixed </a:t>
            </a:r>
            <a:r>
              <a:rPr lang="en-GB" sz="1600" dirty="0">
                <a:solidFill>
                  <a:srgbClr val="00B050"/>
                </a:solidFill>
              </a:rPr>
              <a:t>Green</a:t>
            </a:r>
            <a:r>
              <a:rPr lang="en-GB" sz="1600" dirty="0"/>
              <a:t> LED: circulator powered or running</a:t>
            </a:r>
          </a:p>
          <a:p>
            <a:pPr marL="268288" indent="-268288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flashing </a:t>
            </a:r>
            <a:r>
              <a:rPr lang="en-GB" sz="1600" dirty="0">
                <a:solidFill>
                  <a:srgbClr val="FF0000"/>
                </a:solidFill>
              </a:rPr>
              <a:t>Red</a:t>
            </a:r>
            <a:r>
              <a:rPr lang="en-GB" sz="1600" dirty="0"/>
              <a:t> LED (temporary error): pump is making attempts to unblock; overload; pump driven by external flow; overtemperature;</a:t>
            </a:r>
          </a:p>
          <a:p>
            <a:pPr marL="268288" indent="-268288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overvoltage; undervoltage</a:t>
            </a:r>
          </a:p>
          <a:p>
            <a:pPr marL="268288" indent="-268288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/>
              <a:t>fixed </a:t>
            </a:r>
            <a:r>
              <a:rPr lang="en-GB" sz="1600" dirty="0">
                <a:solidFill>
                  <a:srgbClr val="FF0000"/>
                </a:solidFill>
              </a:rPr>
              <a:t>Red</a:t>
            </a:r>
            <a:r>
              <a:rPr lang="en-GB" sz="1600" dirty="0"/>
              <a:t> LED (permanent error): pump blocked (unblock the rotor mechanically - de-energise for </a:t>
            </a:r>
            <a:r>
              <a:rPr lang="en-GB" sz="1600" dirty="0" err="1"/>
              <a:t>approx</a:t>
            </a:r>
            <a:r>
              <a:rPr lang="en-GB" sz="1600" dirty="0"/>
              <a:t> 30 sec. in order to reset the pump's internal error); faulty motor</a:t>
            </a:r>
          </a:p>
          <a:p>
            <a:pPr marL="268288" indent="-268288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rgbClr val="FF0000"/>
                </a:solidFill>
              </a:rPr>
              <a:t>Red</a:t>
            </a:r>
            <a:r>
              <a:rPr lang="en-GB" sz="1600" dirty="0"/>
              <a:t> / </a:t>
            </a:r>
            <a:r>
              <a:rPr lang="en-GB" sz="1600" dirty="0">
                <a:solidFill>
                  <a:srgbClr val="00B050"/>
                </a:solidFill>
              </a:rPr>
              <a:t>Green</a:t>
            </a:r>
            <a:r>
              <a:rPr lang="en-GB" sz="1600" dirty="0"/>
              <a:t> flashing LED (signalling): dry running; overload; overtemperature; undervoltage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7BEDB80-CBC6-4672-92C0-C97343E72EF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34980" y="1250974"/>
            <a:ext cx="2137893" cy="31553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C34B4A1-24D6-4588-AA34-9034F94DB082}"/>
              </a:ext>
            </a:extLst>
          </p:cNvPr>
          <p:cNvSpPr/>
          <p:nvPr/>
        </p:nvSpPr>
        <p:spPr>
          <a:xfrm>
            <a:off x="283229" y="935243"/>
            <a:ext cx="2389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MinionPro-Bold"/>
              </a:rPr>
              <a:t>Victrix Pro V2 35-55 EU</a:t>
            </a:r>
            <a:endParaRPr lang="en-GB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01340A9-C704-4FB7-8978-E29F5CFAF5DC}"/>
              </a:ext>
            </a:extLst>
          </p:cNvPr>
          <p:cNvSpPr/>
          <p:nvPr/>
        </p:nvSpPr>
        <p:spPr>
          <a:xfrm flipH="1">
            <a:off x="924232" y="2135971"/>
            <a:ext cx="5899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LED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9088906-8A6B-44AF-98A4-C747B93CB0B3}"/>
              </a:ext>
            </a:extLst>
          </p:cNvPr>
          <p:cNvSpPr/>
          <p:nvPr/>
        </p:nvSpPr>
        <p:spPr>
          <a:xfrm flipH="1">
            <a:off x="4449104" y="2740648"/>
            <a:ext cx="5899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LED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341E984-47DB-44FC-8790-35239A022358}"/>
              </a:ext>
            </a:extLst>
          </p:cNvPr>
          <p:cNvSpPr/>
          <p:nvPr/>
        </p:nvSpPr>
        <p:spPr>
          <a:xfrm>
            <a:off x="334297" y="4557166"/>
            <a:ext cx="3588774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en-GB" dirty="0"/>
              <a:t>During DHW mode, the circulator pump always runs at full speed.</a:t>
            </a:r>
          </a:p>
        </p:txBody>
      </p:sp>
    </p:spTree>
    <p:extLst>
      <p:ext uri="{BB962C8B-B14F-4D97-AF65-F5344CB8AC3E}">
        <p14:creationId xmlns:p14="http://schemas.microsoft.com/office/powerpoint/2010/main" val="380131658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60302" y="51983"/>
            <a:ext cx="7507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VICTRIX PRO V2  range</a:t>
            </a:r>
          </a:p>
          <a:p>
            <a:r>
              <a:rPr lang="en-GB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Condensing wall-hung boiler (central heating only)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092234" y="1477075"/>
            <a:ext cx="365497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35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55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80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68  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V2 100 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V2 120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V2 150 </a:t>
            </a:r>
          </a:p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it-IT" sz="2800" dirty="0">
                <a:latin typeface="Calibri" pitchFamily="34" charset="0"/>
                <a:cs typeface="Calibri" pitchFamily="34" charset="0"/>
              </a:rPr>
              <a:t>VICTRIX PRO V2 180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97062F-1443-403A-9CEB-0D6D334925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641" y="1387332"/>
            <a:ext cx="2947472" cy="46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77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" name="Immagine 61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3680" y="1086764"/>
            <a:ext cx="3056745" cy="3732886"/>
          </a:xfrm>
          <a:prstGeom prst="rect">
            <a:avLst/>
          </a:prstGeom>
          <a:ln w="0">
            <a:noFill/>
          </a:ln>
        </p:spPr>
      </p:pic>
      <p:pic>
        <p:nvPicPr>
          <p:cNvPr id="1325" name="Immagine 62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29425" y="1284090"/>
            <a:ext cx="3132000" cy="3816000"/>
          </a:xfrm>
          <a:prstGeom prst="rect">
            <a:avLst/>
          </a:prstGeom>
          <a:ln w="0">
            <a:noFill/>
          </a:ln>
        </p:spPr>
      </p:pic>
      <p:sp>
        <p:nvSpPr>
          <p:cNvPr id="1329" name="CasellaDiTesto 227"/>
          <p:cNvSpPr/>
          <p:nvPr/>
        </p:nvSpPr>
        <p:spPr>
          <a:xfrm>
            <a:off x="334815" y="2117670"/>
            <a:ext cx="1455885" cy="27310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strike="noStrike" spc="-1">
                <a:solidFill>
                  <a:srgbClr val="000000"/>
                </a:solidFill>
                <a:ea typeface="DejaVu Sans"/>
              </a:rPr>
              <a:t>Saftey </a:t>
            </a:r>
            <a:r>
              <a:rPr lang="en-PH" sz="1200" spc="-1">
                <a:solidFill>
                  <a:srgbClr val="000000"/>
                </a:solidFill>
                <a:ea typeface="DejaVu Sans"/>
              </a:rPr>
              <a:t>valve </a:t>
            </a:r>
            <a:r>
              <a:rPr lang="en-PH" sz="1200" strike="noStrike" spc="-1">
                <a:solidFill>
                  <a:srgbClr val="000000"/>
                </a:solidFill>
                <a:ea typeface="DejaVu Sans"/>
              </a:rPr>
              <a:t> 5,4 bar</a:t>
            </a:r>
            <a:endParaRPr lang="en-PH" sz="1200" strike="noStrike" spc="-1"/>
          </a:p>
        </p:txBody>
      </p:sp>
      <p:sp>
        <p:nvSpPr>
          <p:cNvPr id="1340" name="CasellaDiTesto 232"/>
          <p:cNvSpPr/>
          <p:nvPr/>
        </p:nvSpPr>
        <p:spPr>
          <a:xfrm>
            <a:off x="4304940" y="2640182"/>
            <a:ext cx="1667235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b="1" strike="noStrike" spc="-1">
                <a:solidFill>
                  <a:srgbClr val="000000"/>
                </a:solidFill>
                <a:ea typeface="DejaVu Sans"/>
              </a:rPr>
              <a:t>WILO pump </a:t>
            </a:r>
          </a:p>
          <a:p>
            <a:pPr algn="ctr">
              <a:lnSpc>
                <a:spcPct val="100000"/>
              </a:lnSpc>
              <a:buNone/>
            </a:pPr>
            <a:r>
              <a:rPr lang="en-PH" sz="1200" b="1" strike="noStrike" spc="-1">
                <a:solidFill>
                  <a:srgbClr val="000000"/>
                </a:solidFill>
                <a:ea typeface="DejaVu Sans"/>
              </a:rPr>
              <a:t>PARA MAXO 25-10-130</a:t>
            </a:r>
            <a:endParaRPr lang="en-PH" sz="1200" b="0" strike="noStrike" spc="-1"/>
          </a:p>
        </p:txBody>
      </p:sp>
      <p:sp>
        <p:nvSpPr>
          <p:cNvPr id="1344" name="CasellaDiTesto 235"/>
          <p:cNvSpPr/>
          <p:nvPr/>
        </p:nvSpPr>
        <p:spPr>
          <a:xfrm>
            <a:off x="4095750" y="3600450"/>
            <a:ext cx="1638299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spc="-1">
                <a:solidFill>
                  <a:srgbClr val="000000"/>
                </a:solidFill>
                <a:ea typeface="DejaVu Sans"/>
              </a:rPr>
              <a:t>Return flange G 1 ½'' as on circulator</a:t>
            </a:r>
            <a:endParaRPr lang="en-PH" sz="1200" b="0" strike="noStrike" spc="-1"/>
          </a:p>
        </p:txBody>
      </p:sp>
      <p:sp>
        <p:nvSpPr>
          <p:cNvPr id="1348" name="CasellaDiTesto 237"/>
          <p:cNvSpPr/>
          <p:nvPr/>
        </p:nvSpPr>
        <p:spPr>
          <a:xfrm>
            <a:off x="10229850" y="3844170"/>
            <a:ext cx="1873305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b="1" strike="noStrike" spc="-1">
                <a:solidFill>
                  <a:srgbClr val="000000"/>
                </a:solidFill>
                <a:ea typeface="DejaVu Sans"/>
              </a:rPr>
              <a:t>WILO pump </a:t>
            </a:r>
          </a:p>
          <a:p>
            <a:pPr algn="ctr">
              <a:lnSpc>
                <a:spcPct val="100000"/>
              </a:lnSpc>
              <a:buNone/>
            </a:pPr>
            <a:r>
              <a:rPr lang="en-PH" sz="1200" b="1" strike="noStrike" spc="-1">
                <a:solidFill>
                  <a:srgbClr val="000000"/>
                </a:solidFill>
                <a:ea typeface="DejaVu Sans"/>
              </a:rPr>
              <a:t>STRATOS PARA T12 25/12</a:t>
            </a:r>
            <a:endParaRPr lang="en-PH" sz="1200" b="0" strike="noStrike" spc="-1"/>
          </a:p>
        </p:txBody>
      </p:sp>
      <p:sp>
        <p:nvSpPr>
          <p:cNvPr id="1349" name="Connettore 2 199"/>
          <p:cNvSpPr/>
          <p:nvPr/>
        </p:nvSpPr>
        <p:spPr>
          <a:xfrm flipH="1">
            <a:off x="9220199" y="4076700"/>
            <a:ext cx="1019174" cy="952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350" name="CasellaDiTesto 238"/>
          <p:cNvSpPr/>
          <p:nvPr/>
        </p:nvSpPr>
        <p:spPr>
          <a:xfrm>
            <a:off x="249945" y="811185"/>
            <a:ext cx="32688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PH" b="1" strike="noStrike" spc="-1">
                <a:solidFill>
                  <a:srgbClr val="000000"/>
                </a:solidFill>
                <a:ea typeface="DejaVu Sans"/>
              </a:rPr>
              <a:t>Victrix 100-120 Pro V2</a:t>
            </a:r>
            <a:endParaRPr lang="en-PH" b="1" strike="noStrike" spc="-1"/>
          </a:p>
        </p:txBody>
      </p:sp>
      <p:sp>
        <p:nvSpPr>
          <p:cNvPr id="1351" name="CasellaDiTesto 239"/>
          <p:cNvSpPr/>
          <p:nvPr/>
        </p:nvSpPr>
        <p:spPr>
          <a:xfrm>
            <a:off x="6682845" y="806535"/>
            <a:ext cx="26982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PH" b="1" strike="noStrike" spc="-1">
                <a:solidFill>
                  <a:srgbClr val="000000"/>
                </a:solidFill>
                <a:ea typeface="DejaVu Sans"/>
              </a:rPr>
              <a:t>Victrix 150-180 Pro V2</a:t>
            </a:r>
            <a:endParaRPr lang="en-PH" b="1" strike="noStrike" spc="-1"/>
          </a:p>
        </p:txBody>
      </p:sp>
      <p:sp>
        <p:nvSpPr>
          <p:cNvPr id="1352" name="Connettore 2 200"/>
          <p:cNvSpPr/>
          <p:nvPr/>
        </p:nvSpPr>
        <p:spPr>
          <a:xfrm flipH="1">
            <a:off x="9629775" y="2419351"/>
            <a:ext cx="771524" cy="5905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353" name="CasellaDiTesto 240"/>
          <p:cNvSpPr/>
          <p:nvPr/>
        </p:nvSpPr>
        <p:spPr>
          <a:xfrm>
            <a:off x="10361310" y="2227185"/>
            <a:ext cx="1554465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spc="-1">
                <a:solidFill>
                  <a:srgbClr val="000000"/>
                </a:solidFill>
                <a:ea typeface="DejaVu Sans"/>
              </a:rPr>
              <a:t>Tubes with a diameter of 35 mm </a:t>
            </a:r>
            <a:endParaRPr lang="en-PH" sz="1200" strike="noStrike" spc="-1"/>
          </a:p>
        </p:txBody>
      </p:sp>
      <p:sp>
        <p:nvSpPr>
          <p:cNvPr id="1354" name="Connettore 2 201"/>
          <p:cNvSpPr/>
          <p:nvPr/>
        </p:nvSpPr>
        <p:spPr>
          <a:xfrm flipH="1">
            <a:off x="8915400" y="2430164"/>
            <a:ext cx="1481850" cy="3701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en-PH"/>
          </a:p>
        </p:txBody>
      </p:sp>
      <p:sp>
        <p:nvSpPr>
          <p:cNvPr id="1356" name="CasellaDiTesto 242"/>
          <p:cNvSpPr/>
          <p:nvPr/>
        </p:nvSpPr>
        <p:spPr>
          <a:xfrm>
            <a:off x="341595" y="4871250"/>
            <a:ext cx="11536080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PH" sz="1600" b="0" strike="noStrike" spc="-1">
                <a:solidFill>
                  <a:srgbClr val="000000"/>
                </a:solidFill>
                <a:ea typeface="DejaVu Sans"/>
              </a:rPr>
              <a:t>New WILO pump: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PH" sz="1000" b="0" strike="noStrike" spc="-1"/>
          </a:p>
          <a:p>
            <a:pPr marL="285750" lvl="1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sz="1400" b="0" strike="noStrike" spc="-1">
                <a:solidFill>
                  <a:srgbClr val="000000"/>
                </a:solidFill>
                <a:ea typeface="DejaVu Sans"/>
              </a:rPr>
              <a:t>Wilo PARA MAXO 25/10-130-PWM-F21 ( same for 100-120 )  </a:t>
            </a:r>
            <a:endParaRPr lang="en-PH" sz="1400" b="0" strike="noStrike" spc="-1"/>
          </a:p>
          <a:p>
            <a:pPr marL="285750" lvl="1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sz="1400" b="0" strike="noStrike" spc="-1">
                <a:solidFill>
                  <a:srgbClr val="000000"/>
                </a:solidFill>
                <a:ea typeface="DejaVu Sans"/>
              </a:rPr>
              <a:t>Wilo STRATOS PARA T12 25/12-180-PWM-6 ( for 150 )</a:t>
            </a:r>
            <a:endParaRPr lang="en-PH" sz="1400" b="0" strike="noStrike" spc="-1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F4AFA32-620B-45AB-B034-D759D797E978}"/>
              </a:ext>
            </a:extLst>
          </p:cNvPr>
          <p:cNvSpPr txBox="1"/>
          <p:nvPr/>
        </p:nvSpPr>
        <p:spPr>
          <a:xfrm>
            <a:off x="205338" y="9525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Hydraulic circuit</a:t>
            </a:r>
          </a:p>
        </p:txBody>
      </p:sp>
      <p:sp>
        <p:nvSpPr>
          <p:cNvPr id="39" name="CasellaDiTesto 220">
            <a:extLst>
              <a:ext uri="{FF2B5EF4-FFF2-40B4-BE49-F238E27FC236}">
                <a16:creationId xmlns:a16="http://schemas.microsoft.com/office/drawing/2014/main" id="{4C88C7E1-E8A0-4000-8454-58263356B47B}"/>
              </a:ext>
            </a:extLst>
          </p:cNvPr>
          <p:cNvSpPr/>
          <p:nvPr/>
        </p:nvSpPr>
        <p:spPr>
          <a:xfrm>
            <a:off x="314324" y="1400175"/>
            <a:ext cx="1476376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b="0" strike="noStrike" spc="-1">
                <a:solidFill>
                  <a:srgbClr val="000000"/>
                </a:solidFill>
                <a:ea typeface="DejaVu Sans"/>
              </a:rPr>
              <a:t>Overheating Safety Thermostat  105°</a:t>
            </a:r>
            <a:endParaRPr lang="en-PH" sz="1200" b="0" strike="noStrike" spc="-1"/>
          </a:p>
        </p:txBody>
      </p:sp>
      <p:sp>
        <p:nvSpPr>
          <p:cNvPr id="40" name="Connettore 2 186">
            <a:extLst>
              <a:ext uri="{FF2B5EF4-FFF2-40B4-BE49-F238E27FC236}">
                <a16:creationId xmlns:a16="http://schemas.microsoft.com/office/drawing/2014/main" id="{9E7685A7-970D-4575-B994-13BC56295412}"/>
              </a:ext>
            </a:extLst>
          </p:cNvPr>
          <p:cNvSpPr/>
          <p:nvPr/>
        </p:nvSpPr>
        <p:spPr>
          <a:xfrm>
            <a:off x="1781176" y="1647825"/>
            <a:ext cx="1114424" cy="1905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1" name="Connettore 2 186">
            <a:extLst>
              <a:ext uri="{FF2B5EF4-FFF2-40B4-BE49-F238E27FC236}">
                <a16:creationId xmlns:a16="http://schemas.microsoft.com/office/drawing/2014/main" id="{7BA8B48F-5A7D-4A5B-82D7-6268FF6ECF24}"/>
              </a:ext>
            </a:extLst>
          </p:cNvPr>
          <p:cNvSpPr/>
          <p:nvPr/>
        </p:nvSpPr>
        <p:spPr>
          <a:xfrm flipH="1">
            <a:off x="2495550" y="3033915"/>
            <a:ext cx="1826490" cy="53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2" name="Connettore 2 186">
            <a:extLst>
              <a:ext uri="{FF2B5EF4-FFF2-40B4-BE49-F238E27FC236}">
                <a16:creationId xmlns:a16="http://schemas.microsoft.com/office/drawing/2014/main" id="{E3B13B91-2A9E-4F76-81B4-993CD0FF7920}"/>
              </a:ext>
            </a:extLst>
          </p:cNvPr>
          <p:cNvSpPr/>
          <p:nvPr/>
        </p:nvSpPr>
        <p:spPr>
          <a:xfrm flipH="1">
            <a:off x="561974" y="2405264"/>
            <a:ext cx="369165" cy="163333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3" name="CasellaDiTesto 218">
            <a:extLst>
              <a:ext uri="{FF2B5EF4-FFF2-40B4-BE49-F238E27FC236}">
                <a16:creationId xmlns:a16="http://schemas.microsoft.com/office/drawing/2014/main" id="{6FAB2C38-67CB-4DE1-ABBD-DDD762B53D76}"/>
              </a:ext>
            </a:extLst>
          </p:cNvPr>
          <p:cNvSpPr/>
          <p:nvPr/>
        </p:nvSpPr>
        <p:spPr>
          <a:xfrm>
            <a:off x="3572581" y="1720815"/>
            <a:ext cx="1437570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strike="noStrike" spc="-1">
                <a:solidFill>
                  <a:srgbClr val="000000"/>
                </a:solidFill>
                <a:ea typeface="DejaVu Sans"/>
              </a:rPr>
              <a:t>Delivery flow and return pipe </a:t>
            </a:r>
            <a:r>
              <a:rPr lang="en-PH" sz="1200" spc="-1">
                <a:solidFill>
                  <a:srgbClr val="000000"/>
                </a:solidFill>
                <a:ea typeface="DejaVu Sans"/>
              </a:rPr>
              <a:t>d.22 </a:t>
            </a:r>
            <a:endParaRPr lang="en-PH" sz="1200" strike="noStrike" spc="-1"/>
          </a:p>
        </p:txBody>
      </p:sp>
      <p:sp>
        <p:nvSpPr>
          <p:cNvPr id="44" name="Connettore 2 186">
            <a:extLst>
              <a:ext uri="{FF2B5EF4-FFF2-40B4-BE49-F238E27FC236}">
                <a16:creationId xmlns:a16="http://schemas.microsoft.com/office/drawing/2014/main" id="{8CDD9700-D37B-44CE-BE49-EBCE9A82DAFC}"/>
              </a:ext>
            </a:extLst>
          </p:cNvPr>
          <p:cNvSpPr/>
          <p:nvPr/>
        </p:nvSpPr>
        <p:spPr>
          <a:xfrm flipH="1">
            <a:off x="3076576" y="2181225"/>
            <a:ext cx="1152524" cy="7238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5" name="Connettore 2 186">
            <a:extLst>
              <a:ext uri="{FF2B5EF4-FFF2-40B4-BE49-F238E27FC236}">
                <a16:creationId xmlns:a16="http://schemas.microsoft.com/office/drawing/2014/main" id="{B6E0CA95-8F5C-4765-A64D-DCB9AC5C7E62}"/>
              </a:ext>
            </a:extLst>
          </p:cNvPr>
          <p:cNvSpPr/>
          <p:nvPr/>
        </p:nvSpPr>
        <p:spPr>
          <a:xfrm flipH="1">
            <a:off x="2724150" y="1948064"/>
            <a:ext cx="864466" cy="65226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6" name="Connettore 2 186">
            <a:extLst>
              <a:ext uri="{FF2B5EF4-FFF2-40B4-BE49-F238E27FC236}">
                <a16:creationId xmlns:a16="http://schemas.microsoft.com/office/drawing/2014/main" id="{E0A97A0E-A091-4AC0-B154-D45F40DEC92A}"/>
              </a:ext>
            </a:extLst>
          </p:cNvPr>
          <p:cNvSpPr/>
          <p:nvPr/>
        </p:nvSpPr>
        <p:spPr>
          <a:xfrm flipH="1">
            <a:off x="3086101" y="3838575"/>
            <a:ext cx="1028699" cy="3333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7" name="CasellaDiTesto 220">
            <a:extLst>
              <a:ext uri="{FF2B5EF4-FFF2-40B4-BE49-F238E27FC236}">
                <a16:creationId xmlns:a16="http://schemas.microsoft.com/office/drawing/2014/main" id="{47BA66C1-E9AF-446A-9DC0-BAA02656CBEC}"/>
              </a:ext>
            </a:extLst>
          </p:cNvPr>
          <p:cNvSpPr/>
          <p:nvPr/>
        </p:nvSpPr>
        <p:spPr>
          <a:xfrm>
            <a:off x="6810375" y="1438275"/>
            <a:ext cx="1371600" cy="46021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200" b="0" strike="noStrike" spc="-1">
                <a:solidFill>
                  <a:srgbClr val="000000"/>
                </a:solidFill>
                <a:ea typeface="DejaVu Sans"/>
              </a:rPr>
              <a:t>Overheating Safety Thermostat  105°</a:t>
            </a:r>
            <a:endParaRPr lang="en-PH" sz="1200" b="0" strike="noStrike" spc="-1"/>
          </a:p>
        </p:txBody>
      </p:sp>
      <p:sp>
        <p:nvSpPr>
          <p:cNvPr id="48" name="Connettore 2 186">
            <a:extLst>
              <a:ext uri="{FF2B5EF4-FFF2-40B4-BE49-F238E27FC236}">
                <a16:creationId xmlns:a16="http://schemas.microsoft.com/office/drawing/2014/main" id="{EABBA38B-75EE-4B47-A5C2-C9A092519ECF}"/>
              </a:ext>
            </a:extLst>
          </p:cNvPr>
          <p:cNvSpPr/>
          <p:nvPr/>
        </p:nvSpPr>
        <p:spPr>
          <a:xfrm>
            <a:off x="8181975" y="1676400"/>
            <a:ext cx="857250" cy="51434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451725119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2">
            <a:extLst>
              <a:ext uri="{FF2B5EF4-FFF2-40B4-BE49-F238E27FC236}">
                <a16:creationId xmlns:a16="http://schemas.microsoft.com/office/drawing/2014/main" id="{5EB3F78A-1BC5-4A06-B715-9BCFDBA1A0B0}"/>
              </a:ext>
            </a:extLst>
          </p:cNvPr>
          <p:cNvSpPr txBox="1">
            <a:spLocks noChangeArrowheads="1"/>
          </p:cNvSpPr>
          <p:nvPr/>
        </p:nvSpPr>
        <p:spPr>
          <a:xfrm>
            <a:off x="203443" y="86077"/>
            <a:ext cx="9052259" cy="662069"/>
          </a:xfrm>
        </p:spPr>
        <p:txBody>
          <a:bodyPr/>
          <a:lstStyle>
            <a:lvl1pPr algn="ctr" defTabSz="457189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l">
              <a:defRPr/>
            </a:pPr>
            <a:r>
              <a:rPr lang="it-IT" altLang="it-IT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Pump flow rate / head </a:t>
            </a:r>
            <a:endParaRPr kumimoji="0" lang="it-IT" altLang="it-IT" sz="36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5C6269-5D8C-4C2C-ACFD-452419F35CFE}"/>
              </a:ext>
            </a:extLst>
          </p:cNvPr>
          <p:cNvSpPr/>
          <p:nvPr/>
        </p:nvSpPr>
        <p:spPr>
          <a:xfrm>
            <a:off x="1693667" y="3887791"/>
            <a:ext cx="2464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8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VICTRIX PRO 55 V2</a:t>
            </a:r>
            <a:endParaRPr lang="it-IT" sz="4400" dirty="0">
              <a:solidFill>
                <a:srgbClr val="008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C52A728-CDEC-4E49-9E89-73DDBE2F3F1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3714" y="850136"/>
            <a:ext cx="5544000" cy="2988000"/>
          </a:xfrm>
          <a:prstGeom prst="rect">
            <a:avLst/>
          </a:prstGeom>
          <a:ln w="6350">
            <a:solidFill>
              <a:srgbClr val="00B05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71A40D6-8C8E-4C32-AFAE-4972DDFD1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500" y="3067983"/>
            <a:ext cx="5543791" cy="2988000"/>
          </a:xfrm>
          <a:prstGeom prst="rect">
            <a:avLst/>
          </a:prstGeom>
          <a:ln w="6350">
            <a:solidFill>
              <a:srgbClr val="00B0F0"/>
            </a:solidFill>
          </a:ln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98F56C8-4102-43B4-AE6D-873D1C183241}"/>
              </a:ext>
            </a:extLst>
          </p:cNvPr>
          <p:cNvSpPr/>
          <p:nvPr/>
        </p:nvSpPr>
        <p:spPr>
          <a:xfrm>
            <a:off x="8072568" y="2725052"/>
            <a:ext cx="24641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VICTRIX PRO 80 V2</a:t>
            </a:r>
            <a:endParaRPr lang="it-IT" sz="4400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73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966788" y="1444625"/>
            <a:ext cx="10915650" cy="412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Circuit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and Flue Circuit 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interface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card and parameter programming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366890F-3AE9-4D66-AB04-9E5E53E7D3BB}"/>
              </a:ext>
            </a:extLst>
          </p:cNvPr>
          <p:cNvSpPr/>
          <p:nvPr/>
        </p:nvSpPr>
        <p:spPr>
          <a:xfrm>
            <a:off x="257023" y="88179"/>
            <a:ext cx="3219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spc="-1" dirty="0">
                <a:solidFill>
                  <a:srgbClr val="000000"/>
                </a:solidFill>
                <a:ea typeface="Verdana"/>
              </a:rPr>
              <a:t>VICTRIX PRO V2</a:t>
            </a:r>
            <a:endParaRPr lang="it-IT" sz="3600" b="1" spc="-1" dirty="0"/>
          </a:p>
        </p:txBody>
      </p:sp>
    </p:spTree>
    <p:extLst>
      <p:ext uri="{BB962C8B-B14F-4D97-AF65-F5344CB8AC3E}">
        <p14:creationId xmlns:p14="http://schemas.microsoft.com/office/powerpoint/2010/main" val="6211149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Immagine 52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1342"/>
          <a:stretch/>
        </p:blipFill>
        <p:spPr>
          <a:xfrm>
            <a:off x="3155310" y="1075427"/>
            <a:ext cx="7122960" cy="4439444"/>
          </a:xfrm>
          <a:prstGeom prst="rect">
            <a:avLst/>
          </a:prstGeom>
          <a:ln w="0">
            <a:noFill/>
          </a:ln>
        </p:spPr>
      </p:pic>
      <p:sp>
        <p:nvSpPr>
          <p:cNvPr id="1113" name="CasellaDiTesto 186"/>
          <p:cNvSpPr/>
          <p:nvPr/>
        </p:nvSpPr>
        <p:spPr>
          <a:xfrm>
            <a:off x="7981949" y="523875"/>
            <a:ext cx="1676401" cy="5217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400" b="1" strike="noStrike" spc="-1">
                <a:solidFill>
                  <a:srgbClr val="000000"/>
                </a:solidFill>
                <a:ea typeface="DejaVu Sans"/>
              </a:rPr>
              <a:t>Condensing module IsoThermic 4+1</a:t>
            </a:r>
            <a:endParaRPr lang="en-PH" sz="1400" b="0" strike="noStrike" spc="-1"/>
          </a:p>
        </p:txBody>
      </p:sp>
      <p:sp>
        <p:nvSpPr>
          <p:cNvPr id="1115" name="CasellaDiTesto 187"/>
          <p:cNvSpPr/>
          <p:nvPr/>
        </p:nvSpPr>
        <p:spPr>
          <a:xfrm>
            <a:off x="3953163" y="1143000"/>
            <a:ext cx="2410691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-PH" sz="1400" dirty="0">
                <a:ea typeface="Verdana" panose="020B0604030504040204" pitchFamily="34" charset="0"/>
                <a:cs typeface="Times New Roman" panose="02020603050405020304" pitchFamily="18" charset="0"/>
              </a:rPr>
              <a:t>Flue probe with thermal cutoff</a:t>
            </a:r>
          </a:p>
        </p:txBody>
      </p:sp>
      <p:sp>
        <p:nvSpPr>
          <p:cNvPr id="1117" name="CasellaDiTesto 188"/>
          <p:cNvSpPr/>
          <p:nvPr/>
        </p:nvSpPr>
        <p:spPr>
          <a:xfrm>
            <a:off x="1323974" y="1426650"/>
            <a:ext cx="1783005" cy="5217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400" b="0" strike="noStrike" spc="-1" dirty="0">
                <a:solidFill>
                  <a:srgbClr val="000000"/>
                </a:solidFill>
                <a:ea typeface="DejaVu Sans"/>
              </a:rPr>
              <a:t>Gas manifold same of </a:t>
            </a:r>
          </a:p>
          <a:p>
            <a:pPr algn="ctr">
              <a:lnSpc>
                <a:spcPct val="100000"/>
              </a:lnSpc>
              <a:buNone/>
            </a:pPr>
            <a:r>
              <a:rPr lang="en-PH" sz="1400" b="0" strike="noStrike" spc="-1" dirty="0">
                <a:solidFill>
                  <a:srgbClr val="000000"/>
                </a:solidFill>
                <a:ea typeface="DejaVu Sans"/>
              </a:rPr>
              <a:t> Victrix Pro 35-55</a:t>
            </a:r>
            <a:endParaRPr lang="en-PH" sz="1400" b="0" strike="noStrike" spc="-1" dirty="0"/>
          </a:p>
        </p:txBody>
      </p:sp>
      <p:sp>
        <p:nvSpPr>
          <p:cNvPr id="1119" name="CasellaDiTesto 189"/>
          <p:cNvSpPr/>
          <p:nvPr/>
        </p:nvSpPr>
        <p:spPr>
          <a:xfrm>
            <a:off x="2105024" y="2789040"/>
            <a:ext cx="1497255" cy="5217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400" b="0" strike="noStrike" spc="-1" dirty="0" err="1">
                <a:solidFill>
                  <a:srgbClr val="000000"/>
                </a:solidFill>
                <a:ea typeface="DejaVu Sans"/>
              </a:rPr>
              <a:t>Polidoro</a:t>
            </a:r>
            <a:r>
              <a:rPr lang="en-PH" sz="1400" b="0" strike="noStrike" spc="-1" dirty="0">
                <a:solidFill>
                  <a:srgbClr val="000000"/>
                </a:solidFill>
                <a:ea typeface="DejaVu Sans"/>
              </a:rPr>
              <a:t> burner  cod.  1.040670 </a:t>
            </a:r>
            <a:endParaRPr lang="en-PH" sz="1400" b="0" strike="noStrike" spc="-1" dirty="0"/>
          </a:p>
        </p:txBody>
      </p:sp>
      <p:sp>
        <p:nvSpPr>
          <p:cNvPr id="1121" name="CasellaDiTesto 190"/>
          <p:cNvSpPr/>
          <p:nvPr/>
        </p:nvSpPr>
        <p:spPr>
          <a:xfrm>
            <a:off x="1438275" y="2264640"/>
            <a:ext cx="234498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400" b="0" strike="noStrike" spc="-1">
                <a:solidFill>
                  <a:srgbClr val="000000"/>
                </a:solidFill>
                <a:ea typeface="DejaVu Sans"/>
              </a:rPr>
              <a:t>Ignition electrode Victrix Pro</a:t>
            </a:r>
            <a:endParaRPr lang="en-PH" sz="1400" b="0" strike="noStrike" spc="-1"/>
          </a:p>
        </p:txBody>
      </p:sp>
      <p:sp>
        <p:nvSpPr>
          <p:cNvPr id="1122" name="Connettore 2 156"/>
          <p:cNvSpPr/>
          <p:nvPr/>
        </p:nvSpPr>
        <p:spPr>
          <a:xfrm>
            <a:off x="3609976" y="3028949"/>
            <a:ext cx="1657350" cy="4095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123" name="CasellaDiTesto 191"/>
          <p:cNvSpPr/>
          <p:nvPr/>
        </p:nvSpPr>
        <p:spPr>
          <a:xfrm>
            <a:off x="1019175" y="4823490"/>
            <a:ext cx="2040179" cy="521766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400" b="1" strike="noStrike" spc="-1">
                <a:solidFill>
                  <a:srgbClr val="000000"/>
                </a:solidFill>
                <a:ea typeface="DejaVu Sans"/>
              </a:rPr>
              <a:t>New detection electrode Robertshaw</a:t>
            </a:r>
            <a:endParaRPr lang="en-PH" sz="1400" b="0" strike="noStrike" spc="-1"/>
          </a:p>
        </p:txBody>
      </p:sp>
      <p:sp>
        <p:nvSpPr>
          <p:cNvPr id="1127" name="CasellaDiTesto 193"/>
          <p:cNvSpPr/>
          <p:nvPr/>
        </p:nvSpPr>
        <p:spPr>
          <a:xfrm>
            <a:off x="5172075" y="5438775"/>
            <a:ext cx="1149930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400" b="1" strike="noStrike" spc="-1" dirty="0">
                <a:solidFill>
                  <a:srgbClr val="000000"/>
                </a:solidFill>
                <a:ea typeface="DejaVu Sans"/>
              </a:rPr>
              <a:t>Fan adapter </a:t>
            </a:r>
            <a:endParaRPr lang="en-PH" sz="1400" b="0" strike="noStrike" spc="-1" dirty="0"/>
          </a:p>
        </p:txBody>
      </p:sp>
      <p:sp>
        <p:nvSpPr>
          <p:cNvPr id="1129" name="CasellaDiTesto 194"/>
          <p:cNvSpPr/>
          <p:nvPr/>
        </p:nvSpPr>
        <p:spPr>
          <a:xfrm>
            <a:off x="8558212" y="5446651"/>
            <a:ext cx="1720057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400" b="1" strike="noStrike" spc="-1" dirty="0">
                <a:solidFill>
                  <a:srgbClr val="000000"/>
                </a:solidFill>
                <a:ea typeface="DejaVu Sans"/>
              </a:rPr>
              <a:t>Fan  EBM VGR100</a:t>
            </a:r>
            <a:endParaRPr lang="en-PH" sz="1400" b="0" strike="noStrike" spc="-1" dirty="0"/>
          </a:p>
        </p:txBody>
      </p:sp>
      <p:sp>
        <p:nvSpPr>
          <p:cNvPr id="31" name="Connettore 2 156">
            <a:extLst>
              <a:ext uri="{FF2B5EF4-FFF2-40B4-BE49-F238E27FC236}">
                <a16:creationId xmlns:a16="http://schemas.microsoft.com/office/drawing/2014/main" id="{A9DDE041-D110-4BFF-82FF-FD754B8FA901}"/>
              </a:ext>
            </a:extLst>
          </p:cNvPr>
          <p:cNvSpPr/>
          <p:nvPr/>
        </p:nvSpPr>
        <p:spPr>
          <a:xfrm flipH="1" flipV="1">
            <a:off x="8001000" y="5019674"/>
            <a:ext cx="1114426" cy="4571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2" name="Connettore 2 156">
            <a:extLst>
              <a:ext uri="{FF2B5EF4-FFF2-40B4-BE49-F238E27FC236}">
                <a16:creationId xmlns:a16="http://schemas.microsoft.com/office/drawing/2014/main" id="{1135418F-5502-4940-91D0-8F6413896E18}"/>
              </a:ext>
            </a:extLst>
          </p:cNvPr>
          <p:cNvSpPr/>
          <p:nvPr/>
        </p:nvSpPr>
        <p:spPr>
          <a:xfrm>
            <a:off x="3781425" y="2447926"/>
            <a:ext cx="942975" cy="152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3" name="Connettore 2 156">
            <a:extLst>
              <a:ext uri="{FF2B5EF4-FFF2-40B4-BE49-F238E27FC236}">
                <a16:creationId xmlns:a16="http://schemas.microsoft.com/office/drawing/2014/main" id="{6EFD9D00-4D76-4878-904A-AB749E8BD767}"/>
              </a:ext>
            </a:extLst>
          </p:cNvPr>
          <p:cNvSpPr/>
          <p:nvPr/>
        </p:nvSpPr>
        <p:spPr>
          <a:xfrm>
            <a:off x="3114675" y="1704974"/>
            <a:ext cx="2762249" cy="85725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4" name="Connettore 2 156">
            <a:extLst>
              <a:ext uri="{FF2B5EF4-FFF2-40B4-BE49-F238E27FC236}">
                <a16:creationId xmlns:a16="http://schemas.microsoft.com/office/drawing/2014/main" id="{660C5515-1C8E-4F97-B1AB-B20B80E458F7}"/>
              </a:ext>
            </a:extLst>
          </p:cNvPr>
          <p:cNvSpPr/>
          <p:nvPr/>
        </p:nvSpPr>
        <p:spPr>
          <a:xfrm flipV="1">
            <a:off x="6315075" y="4829176"/>
            <a:ext cx="695325" cy="77152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5" name="Connettore 2 156">
            <a:extLst>
              <a:ext uri="{FF2B5EF4-FFF2-40B4-BE49-F238E27FC236}">
                <a16:creationId xmlns:a16="http://schemas.microsoft.com/office/drawing/2014/main" id="{55FBAD61-1FF5-4B8F-BEC1-D66C05CC40CB}"/>
              </a:ext>
            </a:extLst>
          </p:cNvPr>
          <p:cNvSpPr/>
          <p:nvPr/>
        </p:nvSpPr>
        <p:spPr>
          <a:xfrm flipV="1">
            <a:off x="3038475" y="4152901"/>
            <a:ext cx="2095499" cy="9429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6" name="Connettore 2 156">
            <a:extLst>
              <a:ext uri="{FF2B5EF4-FFF2-40B4-BE49-F238E27FC236}">
                <a16:creationId xmlns:a16="http://schemas.microsoft.com/office/drawing/2014/main" id="{E9B8EB56-622E-4C36-9C55-81288E201FA0}"/>
              </a:ext>
            </a:extLst>
          </p:cNvPr>
          <p:cNvSpPr/>
          <p:nvPr/>
        </p:nvSpPr>
        <p:spPr>
          <a:xfrm>
            <a:off x="5181600" y="1466850"/>
            <a:ext cx="1533525" cy="6477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7" name="Connettore 2 156">
            <a:extLst>
              <a:ext uri="{FF2B5EF4-FFF2-40B4-BE49-F238E27FC236}">
                <a16:creationId xmlns:a16="http://schemas.microsoft.com/office/drawing/2014/main" id="{B1F01577-B201-4AAF-884F-B4090AC14F8B}"/>
              </a:ext>
            </a:extLst>
          </p:cNvPr>
          <p:cNvSpPr/>
          <p:nvPr/>
        </p:nvSpPr>
        <p:spPr>
          <a:xfrm>
            <a:off x="8810625" y="1076325"/>
            <a:ext cx="704850" cy="11906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8" name="Titolo 6">
            <a:extLst>
              <a:ext uri="{FF2B5EF4-FFF2-40B4-BE49-F238E27FC236}">
                <a16:creationId xmlns:a16="http://schemas.microsoft.com/office/drawing/2014/main" id="{A77D2502-8D4C-4A3D-A85C-9823F21C79BF}"/>
              </a:ext>
            </a:extLst>
          </p:cNvPr>
          <p:cNvSpPr txBox="1">
            <a:spLocks/>
          </p:cNvSpPr>
          <p:nvPr/>
        </p:nvSpPr>
        <p:spPr>
          <a:xfrm>
            <a:off x="359449" y="131753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PH" sz="3600">
                <a:solidFill>
                  <a:sysClr val="windowText" lastClr="000000"/>
                </a:solidFill>
                <a:latin typeface="+mn-lt"/>
                <a:ea typeface="+mn-ea"/>
              </a:rPr>
              <a:t>VICTRIX PRO 35 V2 combustion</a:t>
            </a:r>
          </a:p>
        </p:txBody>
      </p:sp>
    </p:spTree>
    <p:extLst>
      <p:ext uri="{BB962C8B-B14F-4D97-AF65-F5344CB8AC3E}">
        <p14:creationId xmlns:p14="http://schemas.microsoft.com/office/powerpoint/2010/main" val="12862234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6">
            <a:extLst>
              <a:ext uri="{FF2B5EF4-FFF2-40B4-BE49-F238E27FC236}">
                <a16:creationId xmlns:a16="http://schemas.microsoft.com/office/drawing/2014/main" id="{FB6014C3-35CF-476E-94A3-15DAF08A3DFA}"/>
              </a:ext>
            </a:extLst>
          </p:cNvPr>
          <p:cNvSpPr txBox="1">
            <a:spLocks/>
          </p:cNvSpPr>
          <p:nvPr/>
        </p:nvSpPr>
        <p:spPr>
          <a:xfrm>
            <a:off x="359449" y="131753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VICTRIX PRO 55 V2 combustion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2781AD8F-78B5-40DC-A1D1-F764C2942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9875" y="1809750"/>
            <a:ext cx="5241204" cy="4360311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9AF44AD-C757-4185-AE71-44D2027D6DDA}"/>
              </a:ext>
            </a:extLst>
          </p:cNvPr>
          <p:cNvSpPr txBox="1"/>
          <p:nvPr/>
        </p:nvSpPr>
        <p:spPr>
          <a:xfrm>
            <a:off x="7981950" y="1098011"/>
            <a:ext cx="1817976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Iso Power 5+2 module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223EA132-B948-4F59-8EA4-F940F8BF236F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8890938" y="1405788"/>
            <a:ext cx="996012" cy="765912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04ED5C6-BEF3-4A32-897D-69FA894833EA}"/>
              </a:ext>
            </a:extLst>
          </p:cNvPr>
          <p:cNvSpPr txBox="1"/>
          <p:nvPr/>
        </p:nvSpPr>
        <p:spPr>
          <a:xfrm>
            <a:off x="5343525" y="1622571"/>
            <a:ext cx="2546142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Flue probe with thermal cut-off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9A3D6891-C160-402C-AA23-425A5899AB52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7889667" y="1776460"/>
            <a:ext cx="2149683" cy="62384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76DA743-BCBB-4B4D-A846-D597DC588683}"/>
              </a:ext>
            </a:extLst>
          </p:cNvPr>
          <p:cNvSpPr txBox="1"/>
          <p:nvPr/>
        </p:nvSpPr>
        <p:spPr>
          <a:xfrm>
            <a:off x="6191249" y="1961318"/>
            <a:ext cx="1610749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ea typeface="Verdana" panose="020B0604030504040204" pitchFamily="34" charset="0"/>
                <a:cs typeface="Times New Roman" panose="02020603050405020304" pitchFamily="18" charset="0"/>
              </a:rPr>
              <a:t>Polidoro</a:t>
            </a:r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 burner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07F97E39-938C-4FF8-8C45-CA2C1AD3DC45}"/>
              </a:ext>
            </a:extLst>
          </p:cNvPr>
          <p:cNvCxnSpPr>
            <a:cxnSpLocks/>
          </p:cNvCxnSpPr>
          <p:nvPr/>
        </p:nvCxnSpPr>
        <p:spPr>
          <a:xfrm>
            <a:off x="7820025" y="2257425"/>
            <a:ext cx="391956" cy="167173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1FEA4D72-8472-45D6-B731-A9809703BF20}"/>
              </a:ext>
            </a:extLst>
          </p:cNvPr>
          <p:cNvCxnSpPr>
            <a:cxnSpLocks/>
            <a:stCxn id="58" idx="0"/>
          </p:cNvCxnSpPr>
          <p:nvPr/>
        </p:nvCxnSpPr>
        <p:spPr>
          <a:xfrm flipV="1">
            <a:off x="5102366" y="4600575"/>
            <a:ext cx="1879459" cy="714076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84CDEA9C-28BA-4BAE-B6C5-0141F9275975}"/>
              </a:ext>
            </a:extLst>
          </p:cNvPr>
          <p:cNvSpPr txBox="1"/>
          <p:nvPr/>
        </p:nvSpPr>
        <p:spPr>
          <a:xfrm>
            <a:off x="5705475" y="2403358"/>
            <a:ext cx="1733550" cy="5232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Ignition electrode</a:t>
            </a:r>
          </a:p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Victrix Pro</a:t>
            </a:r>
          </a:p>
        </p:txBody>
      </p: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C67448A6-C078-4DA1-A2BD-AD203B651647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6572250" y="2926578"/>
            <a:ext cx="352425" cy="645297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0028709-F520-4ED8-BC6C-77D9DE529FB6}"/>
              </a:ext>
            </a:extLst>
          </p:cNvPr>
          <p:cNvSpPr txBox="1"/>
          <p:nvPr/>
        </p:nvSpPr>
        <p:spPr>
          <a:xfrm>
            <a:off x="4162424" y="5804274"/>
            <a:ext cx="2066609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New detection electrode</a:t>
            </a: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7975D56-DC21-4D20-8192-AC37520B12DE}"/>
              </a:ext>
            </a:extLst>
          </p:cNvPr>
          <p:cNvCxnSpPr>
            <a:cxnSpLocks/>
          </p:cNvCxnSpPr>
          <p:nvPr/>
        </p:nvCxnSpPr>
        <p:spPr>
          <a:xfrm flipV="1">
            <a:off x="6223282" y="4876800"/>
            <a:ext cx="1110968" cy="1180377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1BFF6A19-B333-4055-9C1A-DDF273B70ECD}"/>
              </a:ext>
            </a:extLst>
          </p:cNvPr>
          <p:cNvSpPr txBox="1"/>
          <p:nvPr/>
        </p:nvSpPr>
        <p:spPr>
          <a:xfrm>
            <a:off x="10344150" y="5872469"/>
            <a:ext cx="1772628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Fan-manifold adapter</a:t>
            </a:r>
          </a:p>
        </p:txBody>
      </p: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1CF070FE-5EBE-4580-B930-ADA0A28E9EB4}"/>
              </a:ext>
            </a:extLst>
          </p:cNvPr>
          <p:cNvCxnSpPr>
            <a:cxnSpLocks/>
            <a:stCxn id="52" idx="1"/>
          </p:cNvCxnSpPr>
          <p:nvPr/>
        </p:nvCxnSpPr>
        <p:spPr>
          <a:xfrm flipH="1" flipV="1">
            <a:off x="8372475" y="5562600"/>
            <a:ext cx="1971675" cy="463758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05388D8A-9F0B-4864-A85A-DB56688D517A}"/>
              </a:ext>
            </a:extLst>
          </p:cNvPr>
          <p:cNvSpPr txBox="1"/>
          <p:nvPr/>
        </p:nvSpPr>
        <p:spPr>
          <a:xfrm>
            <a:off x="10394996" y="5076170"/>
            <a:ext cx="1558879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Fan EBM VGR100</a:t>
            </a: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6F854BD-F8DF-4E2D-BDF6-DBD1E62CEB87}"/>
              </a:ext>
            </a:extLst>
          </p:cNvPr>
          <p:cNvCxnSpPr>
            <a:cxnSpLocks/>
          </p:cNvCxnSpPr>
          <p:nvPr/>
        </p:nvCxnSpPr>
        <p:spPr>
          <a:xfrm flipH="1">
            <a:off x="9258300" y="5267325"/>
            <a:ext cx="1133475" cy="104775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EEE64F1B-76D3-4DDD-9A38-4DB709632F8B}"/>
              </a:ext>
            </a:extLst>
          </p:cNvPr>
          <p:cNvSpPr txBox="1"/>
          <p:nvPr/>
        </p:nvSpPr>
        <p:spPr>
          <a:xfrm>
            <a:off x="4019550" y="5314651"/>
            <a:ext cx="2165632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Gas manifold Victrix Pro 55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52DE534F-7EB8-4B7B-9C9B-89BF7ED4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77" y="874192"/>
            <a:ext cx="4725352" cy="2595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F6FFF01-5514-477C-904F-11D3C1BA1356}"/>
              </a:ext>
            </a:extLst>
          </p:cNvPr>
          <p:cNvSpPr txBox="1"/>
          <p:nvPr/>
        </p:nvSpPr>
        <p:spPr>
          <a:xfrm>
            <a:off x="276514" y="3572043"/>
            <a:ext cx="49908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cs typeface="Calibri" pitchFamily="34" charset="0"/>
              </a:rPr>
              <a:t>ISOPOWER  condensing module 5+2 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cs typeface="Calibri" pitchFamily="34" charset="0"/>
              </a:rPr>
              <a:t>Gas valve SIT 848 230V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cs typeface="Calibri" pitchFamily="34" charset="0"/>
              </a:rPr>
              <a:t>Mixer (Venturi group) placed before the fan</a:t>
            </a:r>
            <a:br>
              <a:rPr lang="en-GB" sz="1600" dirty="0">
                <a:cs typeface="Calibri" pitchFamily="34" charset="0"/>
              </a:rPr>
            </a:br>
            <a:r>
              <a:rPr lang="en-GB" sz="1600" i="1" dirty="0">
                <a:cs typeface="Calibri" pitchFamily="34" charset="0"/>
              </a:rPr>
              <a:t>(it works in depression, lower friction loss)</a:t>
            </a:r>
          </a:p>
        </p:txBody>
      </p:sp>
    </p:spTree>
    <p:extLst>
      <p:ext uri="{BB962C8B-B14F-4D97-AF65-F5344CB8AC3E}">
        <p14:creationId xmlns:p14="http://schemas.microsoft.com/office/powerpoint/2010/main" val="4049413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6">
            <a:extLst>
              <a:ext uri="{FF2B5EF4-FFF2-40B4-BE49-F238E27FC236}">
                <a16:creationId xmlns:a16="http://schemas.microsoft.com/office/drawing/2014/main" id="{DEF87138-9691-4B99-9C3C-E56B86BAD8F8}"/>
              </a:ext>
            </a:extLst>
          </p:cNvPr>
          <p:cNvSpPr txBox="1">
            <a:spLocks/>
          </p:cNvSpPr>
          <p:nvPr/>
        </p:nvSpPr>
        <p:spPr>
          <a:xfrm>
            <a:off x="340399" y="131753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VICTRIX PRO 60-68-80 V2 combustion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7B465064-E6ED-4B07-941E-DA209F4F25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1538"/>
          <a:stretch/>
        </p:blipFill>
        <p:spPr>
          <a:xfrm>
            <a:off x="4068290" y="1190625"/>
            <a:ext cx="6350493" cy="4876800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19201A2E-04B0-4D68-B325-1A8D9EF58AC9}"/>
              </a:ext>
            </a:extLst>
          </p:cNvPr>
          <p:cNvSpPr txBox="1"/>
          <p:nvPr/>
        </p:nvSpPr>
        <p:spPr>
          <a:xfrm>
            <a:off x="4457699" y="1274379"/>
            <a:ext cx="1759033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ea typeface="Verdana" panose="020B0604030504040204" pitchFamily="34" charset="0"/>
                <a:cs typeface="Times New Roman" panose="02020603050405020304" pitchFamily="18" charset="0"/>
              </a:rPr>
              <a:t>IsoPower</a:t>
            </a:r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 7+2 module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EFDF94AB-583A-4E14-BFBD-41F96518D3FF}"/>
              </a:ext>
            </a:extLst>
          </p:cNvPr>
          <p:cNvCxnSpPr>
            <a:cxnSpLocks/>
          </p:cNvCxnSpPr>
          <p:nvPr/>
        </p:nvCxnSpPr>
        <p:spPr>
          <a:xfrm>
            <a:off x="6229350" y="1476375"/>
            <a:ext cx="1905000" cy="72390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1E18104-08F7-40A2-B964-81B70A22E406}"/>
              </a:ext>
            </a:extLst>
          </p:cNvPr>
          <p:cNvSpPr txBox="1"/>
          <p:nvPr/>
        </p:nvSpPr>
        <p:spPr>
          <a:xfrm>
            <a:off x="6124575" y="834687"/>
            <a:ext cx="2454358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Flue probe with thermal cut off</a:t>
            </a:r>
          </a:p>
        </p:txBody>
      </p: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C17B3BA2-D2FE-45D9-97CC-9385D3511113}"/>
              </a:ext>
            </a:extLst>
          </p:cNvPr>
          <p:cNvCxnSpPr>
            <a:cxnSpLocks/>
            <a:stCxn id="38" idx="2"/>
          </p:cNvCxnSpPr>
          <p:nvPr/>
        </p:nvCxnSpPr>
        <p:spPr>
          <a:xfrm>
            <a:off x="7351754" y="1142464"/>
            <a:ext cx="1239796" cy="58156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CC5C161-FC6E-4E05-A606-B62E84E467A9}"/>
              </a:ext>
            </a:extLst>
          </p:cNvPr>
          <p:cNvSpPr txBox="1"/>
          <p:nvPr/>
        </p:nvSpPr>
        <p:spPr>
          <a:xfrm>
            <a:off x="4743449" y="1795315"/>
            <a:ext cx="1397083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ea typeface="Verdana" panose="020B0604030504040204" pitchFamily="34" charset="0"/>
                <a:cs typeface="Times New Roman" panose="02020603050405020304" pitchFamily="18" charset="0"/>
              </a:rPr>
              <a:t>Polidoro</a:t>
            </a:r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 burner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313E1F0A-9B1E-465D-B37C-70E68F74CC98}"/>
              </a:ext>
            </a:extLst>
          </p:cNvPr>
          <p:cNvCxnSpPr>
            <a:cxnSpLocks/>
          </p:cNvCxnSpPr>
          <p:nvPr/>
        </p:nvCxnSpPr>
        <p:spPr>
          <a:xfrm>
            <a:off x="5438775" y="2105025"/>
            <a:ext cx="1447800" cy="1247775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CCF8AB1-21F4-4C09-9ED0-48C73F7D2F71}"/>
              </a:ext>
            </a:extLst>
          </p:cNvPr>
          <p:cNvSpPr txBox="1"/>
          <p:nvPr/>
        </p:nvSpPr>
        <p:spPr>
          <a:xfrm>
            <a:off x="2752725" y="2229690"/>
            <a:ext cx="2224941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Gas manifold Victrix Pro 55</a:t>
            </a:r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E664605C-67EA-42BA-AE21-6F71FBFA3382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4977666" y="2383579"/>
            <a:ext cx="696753" cy="58379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188ADF42-E136-4F44-A56C-20C60A518E0A}"/>
              </a:ext>
            </a:extLst>
          </p:cNvPr>
          <p:cNvSpPr txBox="1"/>
          <p:nvPr/>
        </p:nvSpPr>
        <p:spPr>
          <a:xfrm>
            <a:off x="2800350" y="2723042"/>
            <a:ext cx="1533006" cy="5232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Ignition electrode</a:t>
            </a:r>
          </a:p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 Victrix Pro</a:t>
            </a:r>
          </a:p>
        </p:txBody>
      </p: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61BF825F-1783-4C92-B72B-1D1A0EE0E16F}"/>
              </a:ext>
            </a:extLst>
          </p:cNvPr>
          <p:cNvCxnSpPr>
            <a:cxnSpLocks/>
          </p:cNvCxnSpPr>
          <p:nvPr/>
        </p:nvCxnSpPr>
        <p:spPr>
          <a:xfrm>
            <a:off x="4362191" y="3055762"/>
            <a:ext cx="867034" cy="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29887DFF-7F82-471D-BBB3-92F3D1877988}"/>
              </a:ext>
            </a:extLst>
          </p:cNvPr>
          <p:cNvSpPr txBox="1"/>
          <p:nvPr/>
        </p:nvSpPr>
        <p:spPr>
          <a:xfrm>
            <a:off x="3429000" y="5831827"/>
            <a:ext cx="1990594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New detection electrode</a:t>
            </a:r>
          </a:p>
        </p:txBody>
      </p:sp>
      <p:cxnSp>
        <p:nvCxnSpPr>
          <p:cNvPr id="68" name="Connettore 2 67">
            <a:extLst>
              <a:ext uri="{FF2B5EF4-FFF2-40B4-BE49-F238E27FC236}">
                <a16:creationId xmlns:a16="http://schemas.microsoft.com/office/drawing/2014/main" id="{DC643695-D88C-46E1-A2A3-1CE19099B903}"/>
              </a:ext>
            </a:extLst>
          </p:cNvPr>
          <p:cNvCxnSpPr>
            <a:cxnSpLocks/>
          </p:cNvCxnSpPr>
          <p:nvPr/>
        </p:nvCxnSpPr>
        <p:spPr>
          <a:xfrm flipV="1">
            <a:off x="5105400" y="4362452"/>
            <a:ext cx="666750" cy="1495425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1DBA0CC5-D306-4D09-891C-69F43046CDC6}"/>
              </a:ext>
            </a:extLst>
          </p:cNvPr>
          <p:cNvSpPr txBox="1"/>
          <p:nvPr/>
        </p:nvSpPr>
        <p:spPr>
          <a:xfrm>
            <a:off x="1000124" y="4209761"/>
            <a:ext cx="1927693" cy="5232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New gas manifold cover</a:t>
            </a:r>
          </a:p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with increased height</a:t>
            </a:r>
          </a:p>
        </p:txBody>
      </p: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840E39A3-EA53-4C76-B0A8-9F05D6385B45}"/>
              </a:ext>
            </a:extLst>
          </p:cNvPr>
          <p:cNvCxnSpPr>
            <a:cxnSpLocks/>
          </p:cNvCxnSpPr>
          <p:nvPr/>
        </p:nvCxnSpPr>
        <p:spPr>
          <a:xfrm>
            <a:off x="2925996" y="4524086"/>
            <a:ext cx="1465029" cy="333664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0F2ED239-15EC-49DA-A089-5E48B9F5EDE0}"/>
              </a:ext>
            </a:extLst>
          </p:cNvPr>
          <p:cNvSpPr txBox="1"/>
          <p:nvPr/>
        </p:nvSpPr>
        <p:spPr>
          <a:xfrm>
            <a:off x="8058150" y="5795141"/>
            <a:ext cx="1828800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Fan-manifold adapter</a:t>
            </a:r>
          </a:p>
        </p:txBody>
      </p: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F7D1B02E-0F2F-4DBB-A0CC-49A7E7DB311A}"/>
              </a:ext>
            </a:extLst>
          </p:cNvPr>
          <p:cNvCxnSpPr>
            <a:cxnSpLocks/>
            <a:stCxn id="71" idx="1"/>
          </p:cNvCxnSpPr>
          <p:nvPr/>
        </p:nvCxnSpPr>
        <p:spPr>
          <a:xfrm flipH="1" flipV="1">
            <a:off x="6581775" y="5124450"/>
            <a:ext cx="1476375" cy="82458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5A5E7C36-CA32-41D6-B45D-35CFA6317C63}"/>
              </a:ext>
            </a:extLst>
          </p:cNvPr>
          <p:cNvSpPr txBox="1"/>
          <p:nvPr/>
        </p:nvSpPr>
        <p:spPr>
          <a:xfrm>
            <a:off x="8467725" y="5056018"/>
            <a:ext cx="1470701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Fan EBM VGR108</a:t>
            </a:r>
          </a:p>
        </p:txBody>
      </p: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AC487F06-FB2B-40C1-A409-41B487464318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7555503" y="5194913"/>
            <a:ext cx="912222" cy="14994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2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/>
          <p:cNvSpPr txBox="1"/>
          <p:nvPr/>
        </p:nvSpPr>
        <p:spPr>
          <a:xfrm>
            <a:off x="352425" y="890012"/>
            <a:ext cx="286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Condensing module </a:t>
            </a: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8+4</a:t>
            </a:r>
          </a:p>
        </p:txBody>
      </p:sp>
      <p:sp>
        <p:nvSpPr>
          <p:cNvPr id="30" name="Titolo 6">
            <a:extLst>
              <a:ext uri="{FF2B5EF4-FFF2-40B4-BE49-F238E27FC236}">
                <a16:creationId xmlns:a16="http://schemas.microsoft.com/office/drawing/2014/main" id="{BD84831D-3291-4FCB-8DBC-787AA64861ED}"/>
              </a:ext>
            </a:extLst>
          </p:cNvPr>
          <p:cNvSpPr txBox="1">
            <a:spLocks/>
          </p:cNvSpPr>
          <p:nvPr/>
        </p:nvSpPr>
        <p:spPr>
          <a:xfrm>
            <a:off x="359449" y="141278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VICTRIX PRO 100 V2 combustion circuit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DDD6452-08B3-4DA8-9D89-95851D707C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32" y="1373586"/>
            <a:ext cx="2738560" cy="422711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A879810-0480-42D3-B8A7-223C6ED28C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140" y="532212"/>
            <a:ext cx="3201076" cy="5681284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392273C-9620-43E2-AFDF-DDC4FF6E8064}"/>
              </a:ext>
            </a:extLst>
          </p:cNvPr>
          <p:cNvSpPr txBox="1"/>
          <p:nvPr/>
        </p:nvSpPr>
        <p:spPr>
          <a:xfrm>
            <a:off x="7019925" y="1000280"/>
            <a:ext cx="1250286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Air vent valve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7C7C4951-5B9C-4F96-A1F4-31F8F5D463DB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8270211" y="990605"/>
            <a:ext cx="1854864" cy="16356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45EC563-60EC-48F7-9CA4-C1888A696129}"/>
              </a:ext>
            </a:extLst>
          </p:cNvPr>
          <p:cNvSpPr txBox="1"/>
          <p:nvPr/>
        </p:nvSpPr>
        <p:spPr>
          <a:xfrm>
            <a:off x="6041938" y="1995343"/>
            <a:ext cx="2161723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Duo Power 8+4 module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B008DA6D-FA21-4080-B610-2828EF77B472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8203661" y="2149232"/>
            <a:ext cx="1235614" cy="22249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AE53304-B8A6-4385-9561-C9EB0E61ED00}"/>
              </a:ext>
            </a:extLst>
          </p:cNvPr>
          <p:cNvSpPr txBox="1"/>
          <p:nvPr/>
        </p:nvSpPr>
        <p:spPr>
          <a:xfrm>
            <a:off x="5562600" y="2613399"/>
            <a:ext cx="2583789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Flue probe with thermal cutoff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59E2F0F3-69DC-428F-B067-6F5D8A15F7D7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8146389" y="2767288"/>
            <a:ext cx="721386" cy="9021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7CA2AA2-6015-42C1-B99E-C78E8FB340C6}"/>
              </a:ext>
            </a:extLst>
          </p:cNvPr>
          <p:cNvSpPr txBox="1"/>
          <p:nvPr/>
        </p:nvSpPr>
        <p:spPr>
          <a:xfrm>
            <a:off x="5534025" y="3197829"/>
            <a:ext cx="2736189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Gas manifold for  100-120 models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F6263EB5-88D2-4151-ACCE-B564F3050FD9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8270214" y="3351718"/>
            <a:ext cx="978225" cy="9532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C4BC646-1A81-4B18-810A-E2159261F14F}"/>
              </a:ext>
            </a:extLst>
          </p:cNvPr>
          <p:cNvSpPr txBox="1"/>
          <p:nvPr/>
        </p:nvSpPr>
        <p:spPr>
          <a:xfrm>
            <a:off x="6610350" y="3766370"/>
            <a:ext cx="1469486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Ignition electrode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AD19C481-4C06-405E-942D-E983DBDF57BE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8270336" y="4597728"/>
            <a:ext cx="1144741" cy="4260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C3AD2F5-6F12-42E3-8E0F-46D88133A9E9}"/>
              </a:ext>
            </a:extLst>
          </p:cNvPr>
          <p:cNvSpPr txBox="1"/>
          <p:nvPr/>
        </p:nvSpPr>
        <p:spPr>
          <a:xfrm>
            <a:off x="6629400" y="4443839"/>
            <a:ext cx="1640936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Detection electrode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D21E69D3-7E31-493C-B812-CCC3E711E557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7948469" y="5341920"/>
            <a:ext cx="1890856" cy="47785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6BBCD3E7-94F0-4753-A3BF-F24FF9EAFFEC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8079836" y="3920259"/>
            <a:ext cx="911764" cy="156441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38C8CE98-BF94-4B77-8189-4D7A4CCCF909}"/>
              </a:ext>
            </a:extLst>
          </p:cNvPr>
          <p:cNvSpPr txBox="1"/>
          <p:nvPr/>
        </p:nvSpPr>
        <p:spPr>
          <a:xfrm>
            <a:off x="6467475" y="5080310"/>
            <a:ext cx="1480994" cy="5232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Fan EBM NRG137 </a:t>
            </a:r>
          </a:p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180 W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4881E5C6-6D72-4745-8EE7-287D04DBA885}"/>
              </a:ext>
            </a:extLst>
          </p:cNvPr>
          <p:cNvSpPr txBox="1"/>
          <p:nvPr/>
        </p:nvSpPr>
        <p:spPr>
          <a:xfrm>
            <a:off x="6260891" y="1486655"/>
            <a:ext cx="2161723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Module-flange connection</a:t>
            </a:r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B4DA6348-9776-4865-8F20-5EA3F4072C87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8422614" y="1200150"/>
            <a:ext cx="2207286" cy="44039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869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6">
            <a:extLst>
              <a:ext uri="{FF2B5EF4-FFF2-40B4-BE49-F238E27FC236}">
                <a16:creationId xmlns:a16="http://schemas.microsoft.com/office/drawing/2014/main" id="{C8E4E527-DE96-48DA-AD76-68A9D4EE9E48}"/>
              </a:ext>
            </a:extLst>
          </p:cNvPr>
          <p:cNvSpPr txBox="1">
            <a:spLocks/>
          </p:cNvSpPr>
          <p:nvPr/>
        </p:nvSpPr>
        <p:spPr>
          <a:xfrm>
            <a:off x="349924" y="112704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VICTRIX PRO V2 combustion circuit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BDFFDA6E-8986-42EF-86C2-E63832B5BB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711" y="722800"/>
            <a:ext cx="3599618" cy="5378632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01D784F-CB17-4C2E-AF94-1170584BBF4C}"/>
              </a:ext>
            </a:extLst>
          </p:cNvPr>
          <p:cNvSpPr txBox="1"/>
          <p:nvPr/>
        </p:nvSpPr>
        <p:spPr>
          <a:xfrm>
            <a:off x="5848350" y="1930658"/>
            <a:ext cx="2726216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Sermeta</a:t>
            </a:r>
            <a:r>
              <a:rPr lang="en-GB" sz="1400" dirty="0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 Duo Power 12+6 module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F6F12F87-B154-44C4-ACAE-AD7076D0DD3A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8574566" y="2084547"/>
            <a:ext cx="1236184" cy="315753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E47812D-4E26-4A83-8315-8942F291D76F}"/>
              </a:ext>
            </a:extLst>
          </p:cNvPr>
          <p:cNvSpPr txBox="1"/>
          <p:nvPr/>
        </p:nvSpPr>
        <p:spPr>
          <a:xfrm>
            <a:off x="5905500" y="2452025"/>
            <a:ext cx="2421416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Flue probe with thermal cutoff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6CDED9E1-812B-424F-A6F8-8DE25D50FE61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8326916" y="2605914"/>
            <a:ext cx="464659" cy="43256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5644846-9E9B-4CE7-91D3-4191417DD222}"/>
              </a:ext>
            </a:extLst>
          </p:cNvPr>
          <p:cNvSpPr txBox="1"/>
          <p:nvPr/>
        </p:nvSpPr>
        <p:spPr>
          <a:xfrm>
            <a:off x="6457950" y="3230069"/>
            <a:ext cx="1840389" cy="5232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Gas manifold </a:t>
            </a:r>
            <a:r>
              <a:rPr lang="en-GB" sz="1400" dirty="0" err="1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Sermeta</a:t>
            </a:r>
            <a:r>
              <a:rPr lang="en-GB" sz="1400" dirty="0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 for 150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348391A2-B539-41BE-9EE4-0E16FF81CBE1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8298339" y="3491679"/>
            <a:ext cx="759936" cy="461196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18710A98-999E-4203-A6B1-B29F0C6D4DB7}"/>
              </a:ext>
            </a:extLst>
          </p:cNvPr>
          <p:cNvSpPr txBox="1"/>
          <p:nvPr/>
        </p:nvSpPr>
        <p:spPr>
          <a:xfrm>
            <a:off x="6486524" y="4036768"/>
            <a:ext cx="1564165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Ignition electrode</a:t>
            </a:r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023E0F38-DC26-477C-8103-74F4E603B318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7539892" y="4686300"/>
            <a:ext cx="1775558" cy="397276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5A59DBDA-DE5E-414C-8503-A453DC30B037}"/>
              </a:ext>
            </a:extLst>
          </p:cNvPr>
          <p:cNvSpPr txBox="1"/>
          <p:nvPr/>
        </p:nvSpPr>
        <p:spPr>
          <a:xfrm>
            <a:off x="5848350" y="4929687"/>
            <a:ext cx="1691542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Detection electrode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65AB6CE6-08DC-48CC-9285-23230603348F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8174513" y="5639629"/>
            <a:ext cx="1528010" cy="254686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28D5C6F3-DF9F-4501-A5F2-94FE49F98C62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8050689" y="4190657"/>
            <a:ext cx="778986" cy="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83997E6-EDBD-4F86-AC74-A336EFD213D0}"/>
              </a:ext>
            </a:extLst>
          </p:cNvPr>
          <p:cNvSpPr txBox="1"/>
          <p:nvPr/>
        </p:nvSpPr>
        <p:spPr>
          <a:xfrm>
            <a:off x="6134100" y="5632705"/>
            <a:ext cx="2040413" cy="523220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Fan EBM NRG137 300 W </a:t>
            </a:r>
          </a:p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with enlarged inlet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36F39A3-C0ED-48A4-9791-2C664792461F}"/>
              </a:ext>
            </a:extLst>
          </p:cNvPr>
          <p:cNvSpPr txBox="1"/>
          <p:nvPr/>
        </p:nvSpPr>
        <p:spPr>
          <a:xfrm>
            <a:off x="6438900" y="1422148"/>
            <a:ext cx="2114200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Module-flange connection</a:t>
            </a:r>
          </a:p>
        </p:txBody>
      </p: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747602EE-8CD2-4B0F-9A08-94FFA368DA1B}"/>
              </a:ext>
            </a:extLst>
          </p:cNvPr>
          <p:cNvCxnSpPr>
            <a:cxnSpLocks/>
          </p:cNvCxnSpPr>
          <p:nvPr/>
        </p:nvCxnSpPr>
        <p:spPr>
          <a:xfrm flipV="1">
            <a:off x="8562975" y="1209675"/>
            <a:ext cx="2428875" cy="409575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ACAA761E-F5C5-4349-8EB8-CFDDED7342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8349" y="628149"/>
            <a:ext cx="3046069" cy="5591676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2BA3489-7E38-41FF-A0FA-9EC7BC14B7A8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2146810" y="1490952"/>
            <a:ext cx="367790" cy="852198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E6CF008-5F8B-4CDE-917E-0EF26906538D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2390775" y="2605914"/>
            <a:ext cx="3514725" cy="39446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5724CEA-0738-46D0-B265-C973619F9982}"/>
              </a:ext>
            </a:extLst>
          </p:cNvPr>
          <p:cNvCxnSpPr>
            <a:cxnSpLocks/>
            <a:stCxn id="57" idx="3"/>
          </p:cNvCxnSpPr>
          <p:nvPr/>
        </p:nvCxnSpPr>
        <p:spPr>
          <a:xfrm>
            <a:off x="1562100" y="3736905"/>
            <a:ext cx="923925" cy="10167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37E123C6-E631-4FE9-AF1C-DA2D382F5982}"/>
              </a:ext>
            </a:extLst>
          </p:cNvPr>
          <p:cNvCxnSpPr>
            <a:cxnSpLocks/>
          </p:cNvCxnSpPr>
          <p:nvPr/>
        </p:nvCxnSpPr>
        <p:spPr>
          <a:xfrm flipH="1" flipV="1">
            <a:off x="2562225" y="4791075"/>
            <a:ext cx="3286125" cy="304801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38010AA3-E1FC-495E-B43D-C46436EDF8A5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3876675" y="5381625"/>
            <a:ext cx="2257425" cy="51269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77604235-D9E6-42B8-A92E-DBFD60490B92}"/>
              </a:ext>
            </a:extLst>
          </p:cNvPr>
          <p:cNvCxnSpPr>
            <a:cxnSpLocks/>
            <a:stCxn id="39" idx="1"/>
          </p:cNvCxnSpPr>
          <p:nvPr/>
        </p:nvCxnSpPr>
        <p:spPr>
          <a:xfrm flipH="1" flipV="1">
            <a:off x="2257425" y="4076700"/>
            <a:ext cx="4229099" cy="113957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4FF09473-3B28-4E8E-973E-BFF3AB8438EB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3762375" y="1576037"/>
            <a:ext cx="2676525" cy="0"/>
          </a:xfrm>
          <a:prstGeom prst="straightConnector1">
            <a:avLst/>
          </a:prstGeom>
          <a:ln w="15875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B85B2A48-25F2-4690-8D30-373DFAFFE617}"/>
              </a:ext>
            </a:extLst>
          </p:cNvPr>
          <p:cNvSpPr txBox="1"/>
          <p:nvPr/>
        </p:nvSpPr>
        <p:spPr>
          <a:xfrm>
            <a:off x="133350" y="1337063"/>
            <a:ext cx="2013460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Duo Power 10+5 module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65EA4840-6EFF-4E05-ADB3-0B12012729AE}"/>
              </a:ext>
            </a:extLst>
          </p:cNvPr>
          <p:cNvSpPr txBox="1"/>
          <p:nvPr/>
        </p:nvSpPr>
        <p:spPr>
          <a:xfrm>
            <a:off x="200025" y="3367573"/>
            <a:ext cx="1362075" cy="738664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Gas manifold </a:t>
            </a:r>
            <a:r>
              <a:rPr lang="en-GB" sz="1400" dirty="0" err="1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Sermeta</a:t>
            </a:r>
            <a:r>
              <a:rPr lang="en-GB" sz="1400" dirty="0">
                <a:highlight>
                  <a:srgbClr val="FFFF00"/>
                </a:highlight>
                <a:ea typeface="Verdana" panose="020B0604030504040204" pitchFamily="34" charset="0"/>
                <a:cs typeface="Times New Roman" panose="02020603050405020304" pitchFamily="18" charset="0"/>
              </a:rPr>
              <a:t> for 100-120</a:t>
            </a:r>
          </a:p>
        </p:txBody>
      </p:sp>
    </p:spTree>
    <p:extLst>
      <p:ext uri="{BB962C8B-B14F-4D97-AF65-F5344CB8AC3E}">
        <p14:creationId xmlns:p14="http://schemas.microsoft.com/office/powerpoint/2010/main" val="3117353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3421" y="76200"/>
            <a:ext cx="3026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alibri" panose="020F0502020204030204" pitchFamily="34" charset="0"/>
                <a:cs typeface="Calibri" pitchFamily="34" charset="0"/>
              </a:rPr>
              <a:t>Pre-mix system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4"/>
          <a:stretch/>
        </p:blipFill>
        <p:spPr bwMode="auto">
          <a:xfrm>
            <a:off x="2423593" y="694710"/>
            <a:ext cx="4993127" cy="255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2 3"/>
          <p:cNvCxnSpPr>
            <a:stCxn id="10" idx="3"/>
          </p:cNvCxnSpPr>
          <p:nvPr/>
        </p:nvCxnSpPr>
        <p:spPr>
          <a:xfrm flipV="1">
            <a:off x="3517200" y="2533936"/>
            <a:ext cx="624685" cy="9048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13" idx="1"/>
          </p:cNvCxnSpPr>
          <p:nvPr/>
        </p:nvCxnSpPr>
        <p:spPr>
          <a:xfrm flipH="1" flipV="1">
            <a:off x="5364110" y="2274568"/>
            <a:ext cx="144016" cy="11927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341685" y="3254120"/>
            <a:ext cx="117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alibri" pitchFamily="34" charset="0"/>
                <a:cs typeface="Calibri" pitchFamily="34" charset="0"/>
              </a:rPr>
              <a:t>Gas nozzle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508127" y="3282680"/>
            <a:ext cx="3612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alibri" pitchFamily="34" charset="0"/>
                <a:cs typeface="Calibri" pitchFamily="34" charset="0"/>
              </a:rPr>
              <a:t>Mixer with double chamber Venturi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23851" y="3753992"/>
            <a:ext cx="115443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latin typeface="Calibri" pitchFamily="34" charset="0"/>
                <a:cs typeface="Calibri" pitchFamily="34" charset="0"/>
              </a:rPr>
              <a:t>The Mixer has a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Venturi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with modular sections. The non-return valves (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clapet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), placed inside,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partialize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the section by the air movement induced by the fan.</a:t>
            </a:r>
          </a:p>
          <a:p>
            <a:pPr algn="just"/>
            <a:r>
              <a:rPr lang="en-GB" sz="1600" dirty="0">
                <a:latin typeface="Calibri" pitchFamily="34" charset="0"/>
                <a:cs typeface="Calibri" pitchFamily="34" charset="0"/>
              </a:rPr>
              <a:t>The Mixer is positioned before the fan so it works in depression.</a:t>
            </a:r>
          </a:p>
          <a:p>
            <a:pPr algn="just"/>
            <a:endParaRPr lang="en-GB" sz="1100" dirty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It guarantees lower friction loss and higher stability in power output supply.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It allows to obtain an high modulation range (1:10), because the </a:t>
            </a:r>
            <a:r>
              <a:rPr lang="en-GB" sz="1600" dirty="0" err="1">
                <a:latin typeface="Calibri" pitchFamily="34" charset="0"/>
                <a:cs typeface="Calibri" pitchFamily="34" charset="0"/>
              </a:rPr>
              <a:t>Venturi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 section changes according with the air/gas flow rate.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Linear functioning even at low power (low fan rpm)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It increases the system efficiency (reducing on/off cycles)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793983">
            <a:off x="8716014" y="395103"/>
            <a:ext cx="2074993" cy="2121547"/>
          </a:xfrm>
          <a:prstGeom prst="rect">
            <a:avLst/>
          </a:prstGeom>
        </p:spPr>
      </p:pic>
      <p:cxnSp>
        <p:nvCxnSpPr>
          <p:cNvPr id="12" name="Connettore 2 11"/>
          <p:cNvCxnSpPr>
            <a:cxnSpLocks/>
          </p:cNvCxnSpPr>
          <p:nvPr/>
        </p:nvCxnSpPr>
        <p:spPr>
          <a:xfrm flipV="1">
            <a:off x="8544272" y="1819275"/>
            <a:ext cx="914053" cy="1535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cxnSpLocks/>
          </p:cNvCxnSpPr>
          <p:nvPr/>
        </p:nvCxnSpPr>
        <p:spPr>
          <a:xfrm flipV="1">
            <a:off x="8544272" y="1885950"/>
            <a:ext cx="1333153" cy="14687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480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Immagine 28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940" y="1456305"/>
            <a:ext cx="2048760" cy="3420000"/>
          </a:xfrm>
          <a:prstGeom prst="rect">
            <a:avLst/>
          </a:prstGeom>
          <a:ln w="0">
            <a:noFill/>
          </a:ln>
        </p:spPr>
      </p:pic>
      <p:pic>
        <p:nvPicPr>
          <p:cNvPr id="1000" name="Immagine 40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655" y="886691"/>
            <a:ext cx="2903970" cy="3971059"/>
          </a:xfrm>
          <a:prstGeom prst="rect">
            <a:avLst/>
          </a:prstGeom>
          <a:ln w="0">
            <a:noFill/>
          </a:ln>
        </p:spPr>
      </p:pic>
      <p:pic>
        <p:nvPicPr>
          <p:cNvPr id="1003" name="Immagine 4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7865" y="1512075"/>
            <a:ext cx="3289262" cy="3351600"/>
          </a:xfrm>
          <a:prstGeom prst="rect">
            <a:avLst/>
          </a:prstGeom>
          <a:ln w="0">
            <a:noFill/>
          </a:ln>
        </p:spPr>
      </p:pic>
      <p:sp>
        <p:nvSpPr>
          <p:cNvPr id="1004" name="CasellaDiTesto 135"/>
          <p:cNvSpPr/>
          <p:nvPr/>
        </p:nvSpPr>
        <p:spPr>
          <a:xfrm>
            <a:off x="685799" y="4876800"/>
            <a:ext cx="1654627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PH" sz="2000" b="1" strike="noStrike" spc="-1">
                <a:solidFill>
                  <a:srgbClr val="000000"/>
                </a:solidFill>
                <a:ea typeface="DejaVu Sans"/>
              </a:rPr>
              <a:t>V_Pro 35 V2</a:t>
            </a:r>
            <a:endParaRPr lang="en-PH" sz="2000" b="1" strike="noStrike" spc="-1"/>
          </a:p>
        </p:txBody>
      </p:sp>
      <p:sp>
        <p:nvSpPr>
          <p:cNvPr id="1007" name="CasellaDiTesto 137"/>
          <p:cNvSpPr/>
          <p:nvPr/>
        </p:nvSpPr>
        <p:spPr>
          <a:xfrm>
            <a:off x="3067020" y="863070"/>
            <a:ext cx="2124860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600" b="1" spc="-1">
                <a:solidFill>
                  <a:srgbClr val="000000"/>
                </a:solidFill>
                <a:ea typeface="DejaVu Sans"/>
              </a:rPr>
              <a:t>Venturi-Fan adapter</a:t>
            </a:r>
            <a:endParaRPr lang="en-PH" sz="1600" b="0" strike="noStrike" spc="-1"/>
          </a:p>
        </p:txBody>
      </p:sp>
      <p:sp>
        <p:nvSpPr>
          <p:cNvPr id="1008" name="Connettore 2 118"/>
          <p:cNvSpPr/>
          <p:nvPr/>
        </p:nvSpPr>
        <p:spPr>
          <a:xfrm flipH="1">
            <a:off x="1937894" y="1057275"/>
            <a:ext cx="1167255" cy="68764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18" name="CasellaDiTesto 144"/>
          <p:cNvSpPr/>
          <p:nvPr/>
        </p:nvSpPr>
        <p:spPr>
          <a:xfrm>
            <a:off x="6495473" y="4864677"/>
            <a:ext cx="1545028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PH" sz="2000" b="1" strike="noStrike" spc="-1">
                <a:solidFill>
                  <a:srgbClr val="000000"/>
                </a:solidFill>
                <a:ea typeface="DejaVu Sans"/>
              </a:rPr>
              <a:t>V_Pro 55 V2</a:t>
            </a:r>
            <a:endParaRPr lang="en-PH" sz="2000" b="1" strike="noStrike" spc="-1"/>
          </a:p>
        </p:txBody>
      </p:sp>
      <p:sp>
        <p:nvSpPr>
          <p:cNvPr id="1019" name="CasellaDiTesto 145"/>
          <p:cNvSpPr/>
          <p:nvPr/>
        </p:nvSpPr>
        <p:spPr>
          <a:xfrm>
            <a:off x="9916886" y="4876514"/>
            <a:ext cx="215504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PH" sz="2000" b="1" strike="noStrike" spc="-1">
                <a:solidFill>
                  <a:srgbClr val="000000"/>
                </a:solidFill>
                <a:ea typeface="DejaVu Sans"/>
              </a:rPr>
              <a:t>V_Pro 60-68-80 V2</a:t>
            </a:r>
            <a:endParaRPr lang="en-PH" sz="2000" b="1" strike="noStrike" spc="-1"/>
          </a:p>
        </p:txBody>
      </p:sp>
      <p:sp>
        <p:nvSpPr>
          <p:cNvPr id="1020" name="CasellaDiTesto 146"/>
          <p:cNvSpPr/>
          <p:nvPr/>
        </p:nvSpPr>
        <p:spPr>
          <a:xfrm>
            <a:off x="2628869" y="1685925"/>
            <a:ext cx="2139074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600" b="1" strike="noStrike" spc="-1">
                <a:solidFill>
                  <a:srgbClr val="000000"/>
                </a:solidFill>
                <a:ea typeface="DejaVu Sans"/>
              </a:rPr>
              <a:t>Venturi D.26 - Polidoro</a:t>
            </a:r>
            <a:endParaRPr lang="en-PH" sz="1600" b="0" strike="noStrike" spc="-1"/>
          </a:p>
        </p:txBody>
      </p:sp>
      <p:sp>
        <p:nvSpPr>
          <p:cNvPr id="1021" name="Connettore 2 122"/>
          <p:cNvSpPr/>
          <p:nvPr/>
        </p:nvSpPr>
        <p:spPr>
          <a:xfrm flipH="1">
            <a:off x="3219450" y="1962150"/>
            <a:ext cx="533400" cy="63817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24" name="CasellaDiTesto 148"/>
          <p:cNvSpPr/>
          <p:nvPr/>
        </p:nvSpPr>
        <p:spPr>
          <a:xfrm>
            <a:off x="6695456" y="1117888"/>
            <a:ext cx="2211178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600" b="1" strike="noStrike" spc="-1">
                <a:solidFill>
                  <a:srgbClr val="000000"/>
                </a:solidFill>
                <a:ea typeface="DejaVu Sans"/>
              </a:rPr>
              <a:t>Venturi D.30 -</a:t>
            </a:r>
            <a:r>
              <a:rPr lang="en-PH" sz="1600" b="1" spc="-1">
                <a:solidFill>
                  <a:srgbClr val="000000"/>
                </a:solidFill>
                <a:ea typeface="DejaVu Sans"/>
              </a:rPr>
              <a:t> </a:t>
            </a:r>
            <a:r>
              <a:rPr lang="en-PH" sz="1600" b="1" strike="noStrike" spc="-1">
                <a:solidFill>
                  <a:srgbClr val="000000"/>
                </a:solidFill>
                <a:ea typeface="DejaVu Sans"/>
              </a:rPr>
              <a:t>Polidoro</a:t>
            </a:r>
            <a:endParaRPr lang="en-PH" sz="1600" b="0" strike="noStrike" spc="-1"/>
          </a:p>
        </p:txBody>
      </p:sp>
      <p:sp>
        <p:nvSpPr>
          <p:cNvPr id="1025" name="Connettore 2 124"/>
          <p:cNvSpPr/>
          <p:nvPr/>
        </p:nvSpPr>
        <p:spPr>
          <a:xfrm flipH="1">
            <a:off x="7254294" y="1450979"/>
            <a:ext cx="438151" cy="66674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4" name="CasellaDiTesto 151"/>
          <p:cNvSpPr/>
          <p:nvPr/>
        </p:nvSpPr>
        <p:spPr>
          <a:xfrm>
            <a:off x="9601200" y="723901"/>
            <a:ext cx="2333584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600" b="1" strike="noStrike" spc="-1">
                <a:solidFill>
                  <a:srgbClr val="000000"/>
                </a:solidFill>
                <a:ea typeface="DejaVu Sans"/>
              </a:rPr>
              <a:t>Venturi  D. 34  - Polidoro</a:t>
            </a:r>
            <a:endParaRPr lang="en-PH" sz="1600" b="0" strike="noStrike" spc="-1"/>
          </a:p>
        </p:txBody>
      </p:sp>
      <p:sp>
        <p:nvSpPr>
          <p:cNvPr id="1035" name="Connettore 2 126"/>
          <p:cNvSpPr/>
          <p:nvPr/>
        </p:nvSpPr>
        <p:spPr>
          <a:xfrm flipH="1">
            <a:off x="10753725" y="1076325"/>
            <a:ext cx="45719" cy="9810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38" name="CasellaDiTesto 152"/>
          <p:cNvSpPr/>
          <p:nvPr/>
        </p:nvSpPr>
        <p:spPr>
          <a:xfrm>
            <a:off x="4391025" y="4095525"/>
            <a:ext cx="1077449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600" b="1" strike="noStrike" spc="-1">
                <a:solidFill>
                  <a:srgbClr val="000000"/>
                </a:solidFill>
                <a:ea typeface="DejaVu Sans"/>
              </a:rPr>
              <a:t>Gas nozzle</a:t>
            </a:r>
            <a:endParaRPr lang="en-PH" sz="1600" b="0" strike="noStrike" spc="-1"/>
          </a:p>
        </p:txBody>
      </p:sp>
      <p:sp>
        <p:nvSpPr>
          <p:cNvPr id="1039" name="Connettore 2 127"/>
          <p:cNvSpPr/>
          <p:nvPr/>
        </p:nvSpPr>
        <p:spPr>
          <a:xfrm flipV="1">
            <a:off x="5465760" y="3171824"/>
            <a:ext cx="1716090" cy="91971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9" name="Titolo 6">
            <a:extLst>
              <a:ext uri="{FF2B5EF4-FFF2-40B4-BE49-F238E27FC236}">
                <a16:creationId xmlns:a16="http://schemas.microsoft.com/office/drawing/2014/main" id="{1F7C33F7-C738-4269-889E-3D411F3C010A}"/>
              </a:ext>
            </a:extLst>
          </p:cNvPr>
          <p:cNvSpPr txBox="1">
            <a:spLocks/>
          </p:cNvSpPr>
          <p:nvPr/>
        </p:nvSpPr>
        <p:spPr>
          <a:xfrm>
            <a:off x="340399" y="150804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PH" sz="3600">
                <a:solidFill>
                  <a:sysClr val="windowText" lastClr="000000"/>
                </a:solidFill>
                <a:latin typeface="+mn-lt"/>
                <a:ea typeface="+mn-ea"/>
              </a:rPr>
              <a:t>Combustion component</a:t>
            </a:r>
          </a:p>
        </p:txBody>
      </p:sp>
      <p:sp>
        <p:nvSpPr>
          <p:cNvPr id="50" name="Connettore 2 127">
            <a:extLst>
              <a:ext uri="{FF2B5EF4-FFF2-40B4-BE49-F238E27FC236}">
                <a16:creationId xmlns:a16="http://schemas.microsoft.com/office/drawing/2014/main" id="{0D229CF8-C0DC-4276-9C76-695F983E0F06}"/>
              </a:ext>
            </a:extLst>
          </p:cNvPr>
          <p:cNvSpPr/>
          <p:nvPr/>
        </p:nvSpPr>
        <p:spPr>
          <a:xfrm flipH="1" flipV="1">
            <a:off x="2438400" y="2983344"/>
            <a:ext cx="2019300" cy="111240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1" name="CasellaDiTesto 152">
            <a:extLst>
              <a:ext uri="{FF2B5EF4-FFF2-40B4-BE49-F238E27FC236}">
                <a16:creationId xmlns:a16="http://schemas.microsoft.com/office/drawing/2014/main" id="{1FC2CB62-B6CB-4A97-A34F-BB4DBB619D86}"/>
              </a:ext>
            </a:extLst>
          </p:cNvPr>
          <p:cNvSpPr/>
          <p:nvPr/>
        </p:nvSpPr>
        <p:spPr>
          <a:xfrm>
            <a:off x="8686800" y="4105050"/>
            <a:ext cx="1115549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1600" b="1" strike="noStrike" spc="-1">
                <a:solidFill>
                  <a:srgbClr val="000000"/>
                </a:solidFill>
                <a:ea typeface="DejaVu Sans"/>
              </a:rPr>
              <a:t>Gas nozzle</a:t>
            </a:r>
            <a:endParaRPr lang="en-PH" sz="1600" b="0" strike="noStrike" spc="-1"/>
          </a:p>
        </p:txBody>
      </p:sp>
      <p:sp>
        <p:nvSpPr>
          <p:cNvPr id="52" name="Connettore 2 127">
            <a:extLst>
              <a:ext uri="{FF2B5EF4-FFF2-40B4-BE49-F238E27FC236}">
                <a16:creationId xmlns:a16="http://schemas.microsoft.com/office/drawing/2014/main" id="{73E1AD7F-A4B8-403C-ADDE-FFFEE37E8685}"/>
              </a:ext>
            </a:extLst>
          </p:cNvPr>
          <p:cNvSpPr/>
          <p:nvPr/>
        </p:nvSpPr>
        <p:spPr>
          <a:xfrm flipV="1">
            <a:off x="9799635" y="3232726"/>
            <a:ext cx="877601" cy="8683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3" name="Connettore 2 118">
            <a:extLst>
              <a:ext uri="{FF2B5EF4-FFF2-40B4-BE49-F238E27FC236}">
                <a16:creationId xmlns:a16="http://schemas.microsoft.com/office/drawing/2014/main" id="{92FE7BA7-2F1A-4DEB-9301-90C5CC15298B}"/>
              </a:ext>
            </a:extLst>
          </p:cNvPr>
          <p:cNvSpPr/>
          <p:nvPr/>
        </p:nvSpPr>
        <p:spPr>
          <a:xfrm>
            <a:off x="5000623" y="1038226"/>
            <a:ext cx="533401" cy="381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8A59F9A5-6A26-4E43-89AB-F03A6C5758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901" y="4822371"/>
            <a:ext cx="1474231" cy="1415144"/>
          </a:xfrm>
          <a:prstGeom prst="rect">
            <a:avLst/>
          </a:prstGeom>
        </p:spPr>
      </p:pic>
      <p:sp>
        <p:nvSpPr>
          <p:cNvPr id="55" name="CasellaDiTesto 152">
            <a:extLst>
              <a:ext uri="{FF2B5EF4-FFF2-40B4-BE49-F238E27FC236}">
                <a16:creationId xmlns:a16="http://schemas.microsoft.com/office/drawing/2014/main" id="{D5C78D9C-8E35-4275-8FE8-190C38E6AF18}"/>
              </a:ext>
            </a:extLst>
          </p:cNvPr>
          <p:cNvSpPr/>
          <p:nvPr/>
        </p:nvSpPr>
        <p:spPr>
          <a:xfrm>
            <a:off x="793631" y="5590950"/>
            <a:ext cx="4250302" cy="39865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PH" sz="2000" b="1" spc="-1">
                <a:solidFill>
                  <a:srgbClr val="FF0000"/>
                </a:solidFill>
                <a:highlight>
                  <a:srgbClr val="FFFF00"/>
                </a:highlight>
                <a:ea typeface="DejaVu Sans"/>
              </a:rPr>
              <a:t>SIT 848 gas valve is used for all </a:t>
            </a:r>
            <a:r>
              <a:rPr lang="en-PH" sz="2000" b="1" strike="noStrike" spc="-1">
                <a:solidFill>
                  <a:srgbClr val="FF0000"/>
                </a:solidFill>
                <a:highlight>
                  <a:srgbClr val="FFFF00"/>
                </a:highlight>
                <a:ea typeface="DejaVu Sans"/>
              </a:rPr>
              <a:t>boilers</a:t>
            </a:r>
            <a:endParaRPr lang="en-PH" sz="2000" b="0" strike="noStrike" spc="-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5530485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332509" y="608554"/>
            <a:ext cx="11526982" cy="553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GB" altLang="it-IT" sz="1800" dirty="0">
                <a:solidFill>
                  <a:prstClr val="black"/>
                </a:solidFill>
              </a:rPr>
              <a:t>With the renewal of the VICTRIX PRO range, we are </a:t>
            </a:r>
            <a:r>
              <a:rPr lang="en-GB" altLang="it-IT" sz="1800" b="1" dirty="0">
                <a:solidFill>
                  <a:prstClr val="black"/>
                </a:solidFill>
              </a:rPr>
              <a:t>improving performance and system arrangements</a:t>
            </a:r>
            <a:r>
              <a:rPr lang="en-GB" altLang="it-IT" sz="1800" dirty="0">
                <a:solidFill>
                  <a:prstClr val="black"/>
                </a:solidFill>
              </a:rPr>
              <a:t>, as well as </a:t>
            </a:r>
            <a:r>
              <a:rPr lang="en-GB" altLang="it-IT" sz="1800" b="1" dirty="0">
                <a:solidFill>
                  <a:prstClr val="black"/>
                </a:solidFill>
              </a:rPr>
              <a:t>expanding the range </a:t>
            </a:r>
            <a:r>
              <a:rPr lang="en-GB" altLang="it-IT" sz="1800" dirty="0">
                <a:solidFill>
                  <a:prstClr val="black"/>
                </a:solidFill>
              </a:rPr>
              <a:t>of light commercial condensing wall-hung boilers, with the aim of achieving an </a:t>
            </a:r>
            <a:r>
              <a:rPr lang="en-GB" altLang="it-IT" sz="1800" b="1" dirty="0">
                <a:solidFill>
                  <a:prstClr val="black"/>
                </a:solidFill>
              </a:rPr>
              <a:t>upgrade of our offer </a:t>
            </a:r>
            <a:r>
              <a:rPr lang="en-GB" altLang="it-IT" sz="1800" dirty="0">
                <a:solidFill>
                  <a:prstClr val="black"/>
                </a:solidFill>
              </a:rPr>
              <a:t>in the Professional segment.</a:t>
            </a:r>
          </a:p>
          <a:p>
            <a:pPr algn="just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defRPr/>
            </a:pPr>
            <a:r>
              <a:rPr lang="en-GB" altLang="it-IT" sz="1800" dirty="0">
                <a:solidFill>
                  <a:prstClr val="black"/>
                </a:solidFill>
              </a:rPr>
              <a:t>These aspects are the basis of the intervention that has been implemented; the </a:t>
            </a:r>
            <a:r>
              <a:rPr lang="en-GB" altLang="it-IT" sz="1800" b="1" dirty="0">
                <a:solidFill>
                  <a:prstClr val="black"/>
                </a:solidFill>
              </a:rPr>
              <a:t>main targets </a:t>
            </a:r>
            <a:r>
              <a:rPr lang="en-GB" altLang="it-IT" sz="1800" dirty="0">
                <a:solidFill>
                  <a:prstClr val="black"/>
                </a:solidFill>
              </a:rPr>
              <a:t>have been:</a:t>
            </a: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GB" altLang="it-IT" sz="1800" b="1" dirty="0">
                <a:solidFill>
                  <a:prstClr val="black"/>
                </a:solidFill>
              </a:rPr>
              <a:t>extension of the </a:t>
            </a:r>
            <a:r>
              <a:rPr lang="en-GB" altLang="it-IT" sz="1800" dirty="0">
                <a:solidFill>
                  <a:prstClr val="black"/>
                </a:solidFill>
              </a:rPr>
              <a:t>heat output </a:t>
            </a:r>
            <a:r>
              <a:rPr lang="en-GB" altLang="it-IT" sz="1800" b="1" dirty="0">
                <a:solidFill>
                  <a:prstClr val="black"/>
                </a:solidFill>
              </a:rPr>
              <a:t>range up to 180 kW, with consequent expansion of the number of models</a:t>
            </a:r>
            <a:r>
              <a:rPr lang="en-GB" altLang="it-IT" sz="1800" dirty="0">
                <a:solidFill>
                  <a:prstClr val="black"/>
                </a:solidFill>
              </a:rPr>
              <a:t>;</a:t>
            </a: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GB" altLang="it-IT" sz="1800" b="1" dirty="0">
                <a:solidFill>
                  <a:prstClr val="black"/>
                </a:solidFill>
              </a:rPr>
              <a:t>electronics update </a:t>
            </a:r>
            <a:r>
              <a:rPr lang="en-GB" altLang="it-IT" sz="1800" dirty="0">
                <a:solidFill>
                  <a:prstClr val="black"/>
                </a:solidFill>
              </a:rPr>
              <a:t>to achieve </a:t>
            </a:r>
            <a:r>
              <a:rPr lang="en-GB" altLang="it-IT" sz="1800" b="1" dirty="0">
                <a:solidFill>
                  <a:prstClr val="black"/>
                </a:solidFill>
              </a:rPr>
              <a:t>greater system arrangements</a:t>
            </a:r>
            <a:r>
              <a:rPr lang="en-GB" altLang="it-IT" sz="1800" dirty="0">
                <a:solidFill>
                  <a:prstClr val="black"/>
                </a:solidFill>
              </a:rPr>
              <a:t>;</a:t>
            </a: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GB" altLang="it-IT" sz="1800" b="1" dirty="0">
                <a:solidFill>
                  <a:prstClr val="black"/>
                </a:solidFill>
              </a:rPr>
              <a:t>reduction of overall dimensions in cascade installations;</a:t>
            </a: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arenR"/>
              <a:defRPr/>
            </a:pPr>
            <a:r>
              <a:rPr lang="en-GB" altLang="it-IT" sz="1800" b="1" dirty="0">
                <a:solidFill>
                  <a:prstClr val="black"/>
                </a:solidFill>
              </a:rPr>
              <a:t>possibility of functioning with mixtures up to 20 vol.% of hydrogen.</a:t>
            </a:r>
            <a:endParaRPr lang="en-GB" altLang="it-IT" sz="1800" dirty="0">
              <a:solidFill>
                <a:prstClr val="black"/>
              </a:solidFill>
            </a:endParaRPr>
          </a:p>
          <a:p>
            <a:pPr marL="342900" indent="-342900" algn="just" eaLnBrk="0" fontAlgn="base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arenR"/>
              <a:defRPr/>
            </a:pPr>
            <a:endParaRPr lang="en-GB" altLang="it-IT" sz="1800" dirty="0">
              <a:solidFill>
                <a:prstClr val="black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4379" y="44451"/>
            <a:ext cx="760738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>
                <a:solidFill>
                  <a:sysClr val="windowText" lastClr="000000"/>
                </a:solidFill>
                <a:latin typeface="Verdana" pitchFamily="34" charset="0"/>
                <a:cs typeface="Arial"/>
              </a:rPr>
              <a:t>Premise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F88EF23-FF41-42CB-84F4-07B6C270F6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0932" y="4435763"/>
            <a:ext cx="1575619" cy="164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1039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Immagine 44"/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733"/>
          <a:stretch/>
        </p:blipFill>
        <p:spPr>
          <a:xfrm>
            <a:off x="336015" y="1126837"/>
            <a:ext cx="1729800" cy="3084946"/>
          </a:xfrm>
          <a:prstGeom prst="rect">
            <a:avLst/>
          </a:prstGeom>
          <a:ln w="0">
            <a:noFill/>
          </a:ln>
        </p:spPr>
      </p:pic>
      <p:pic>
        <p:nvPicPr>
          <p:cNvPr id="1048" name="Immagine 50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29120" y="942109"/>
            <a:ext cx="2760120" cy="3380509"/>
          </a:xfrm>
          <a:prstGeom prst="rect">
            <a:avLst/>
          </a:prstGeom>
          <a:ln w="0">
            <a:noFill/>
          </a:ln>
        </p:spPr>
      </p:pic>
      <p:sp>
        <p:nvSpPr>
          <p:cNvPr id="1053" name="CasellaDiTesto 157"/>
          <p:cNvSpPr/>
          <p:nvPr/>
        </p:nvSpPr>
        <p:spPr>
          <a:xfrm>
            <a:off x="4643309" y="3266356"/>
            <a:ext cx="1461927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 dirty="0">
                <a:solidFill>
                  <a:srgbClr val="000000"/>
                </a:solidFill>
                <a:ea typeface="DejaVu Sans"/>
              </a:rPr>
              <a:t>Gas nozzle</a:t>
            </a:r>
            <a:endParaRPr lang="en-AE" sz="1600" b="0" strike="noStrike" spc="-1" dirty="0"/>
          </a:p>
        </p:txBody>
      </p:sp>
      <p:sp>
        <p:nvSpPr>
          <p:cNvPr id="1054" name="Connettore 2 132"/>
          <p:cNvSpPr/>
          <p:nvPr/>
        </p:nvSpPr>
        <p:spPr>
          <a:xfrm flipH="1" flipV="1">
            <a:off x="1186541" y="2699655"/>
            <a:ext cx="3468585" cy="71779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56" name="CasellaDiTesto 159"/>
          <p:cNvSpPr/>
          <p:nvPr/>
        </p:nvSpPr>
        <p:spPr>
          <a:xfrm>
            <a:off x="609599" y="4436381"/>
            <a:ext cx="4470069" cy="39865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2000" b="1" strike="noStrike" spc="-1" dirty="0">
                <a:solidFill>
                  <a:srgbClr val="FF0000"/>
                </a:solidFill>
                <a:highlight>
                  <a:srgbClr val="FFFF00"/>
                </a:highlight>
                <a:ea typeface="DejaVu Sans"/>
              </a:rPr>
              <a:t>Sit 822 Gas valve for both boiler</a:t>
            </a:r>
            <a:r>
              <a:rPr lang="it-IT" sz="2000" b="1" strike="noStrike" spc="-1" dirty="0">
                <a:solidFill>
                  <a:srgbClr val="FF0000"/>
                </a:solidFill>
                <a:highlight>
                  <a:srgbClr val="FFFF00"/>
                </a:highlight>
                <a:ea typeface="DejaVu Sans"/>
              </a:rPr>
              <a:t>s</a:t>
            </a:r>
            <a:r>
              <a:rPr lang="en-AE" sz="2000" b="1" strike="noStrike" spc="-1" dirty="0">
                <a:solidFill>
                  <a:srgbClr val="FF0000"/>
                </a:solidFill>
                <a:highlight>
                  <a:srgbClr val="FFFF00"/>
                </a:highlight>
                <a:ea typeface="DejaVu Sans"/>
              </a:rPr>
              <a:t> version</a:t>
            </a:r>
            <a:endParaRPr lang="en-AE" sz="2000" b="1" strike="noStrike" spc="-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061" name="CasellaDiTesto 162"/>
          <p:cNvSpPr/>
          <p:nvPr/>
        </p:nvSpPr>
        <p:spPr>
          <a:xfrm>
            <a:off x="6731515" y="480165"/>
            <a:ext cx="2116928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2000" b="1" strike="noStrike" spc="-1" dirty="0">
                <a:solidFill>
                  <a:srgbClr val="000000"/>
                </a:solidFill>
                <a:ea typeface="DejaVu Sans"/>
              </a:rPr>
              <a:t>Victrix Pro 120 V2</a:t>
            </a:r>
            <a:endParaRPr lang="en-AE" sz="2000" b="1" strike="noStrike" spc="-1" dirty="0"/>
          </a:p>
        </p:txBody>
      </p:sp>
      <p:sp>
        <p:nvSpPr>
          <p:cNvPr id="1062" name="CasellaDiTesto 163"/>
          <p:cNvSpPr/>
          <p:nvPr/>
        </p:nvSpPr>
        <p:spPr>
          <a:xfrm>
            <a:off x="333375" y="744615"/>
            <a:ext cx="211426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2000" b="1" strike="noStrike" spc="-1">
                <a:solidFill>
                  <a:srgbClr val="000000"/>
                </a:solidFill>
                <a:ea typeface="DejaVu Sans"/>
              </a:rPr>
              <a:t>Victrix Pro 100 V2</a:t>
            </a:r>
            <a:endParaRPr lang="en-AE" sz="2000" b="1" strike="noStrike" spc="-1"/>
          </a:p>
        </p:txBody>
      </p:sp>
      <p:sp>
        <p:nvSpPr>
          <p:cNvPr id="1067" name="CasellaDiTesto 167"/>
          <p:cNvSpPr/>
          <p:nvPr/>
        </p:nvSpPr>
        <p:spPr>
          <a:xfrm>
            <a:off x="9214004" y="2319210"/>
            <a:ext cx="2195221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000000"/>
                </a:solidFill>
                <a:ea typeface="DejaVu Sans"/>
              </a:rPr>
              <a:t>Venturi D.38 Polidoro</a:t>
            </a:r>
            <a:endParaRPr lang="en-AE" sz="1600" b="0" strike="noStrike" spc="-1"/>
          </a:p>
        </p:txBody>
      </p:sp>
      <p:sp>
        <p:nvSpPr>
          <p:cNvPr id="1068" name="Connettore 2 136"/>
          <p:cNvSpPr/>
          <p:nvPr/>
        </p:nvSpPr>
        <p:spPr>
          <a:xfrm flipH="1" flipV="1">
            <a:off x="8513625" y="2318656"/>
            <a:ext cx="761999" cy="14831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76" name="CasellaDiTesto 170"/>
          <p:cNvSpPr/>
          <p:nvPr/>
        </p:nvSpPr>
        <p:spPr>
          <a:xfrm>
            <a:off x="1953945" y="2333625"/>
            <a:ext cx="2235370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 dirty="0">
                <a:solidFill>
                  <a:srgbClr val="000000"/>
                </a:solidFill>
                <a:ea typeface="DejaVu Sans"/>
              </a:rPr>
              <a:t>Venturi D.34 Polidoro</a:t>
            </a:r>
            <a:endParaRPr lang="en-AE" sz="1600" b="0" strike="noStrike" spc="-1" dirty="0"/>
          </a:p>
        </p:txBody>
      </p:sp>
      <p:sp>
        <p:nvSpPr>
          <p:cNvPr id="1077" name="Connettore 2 138"/>
          <p:cNvSpPr/>
          <p:nvPr/>
        </p:nvSpPr>
        <p:spPr>
          <a:xfrm flipH="1" flipV="1">
            <a:off x="1333500" y="1914523"/>
            <a:ext cx="609600" cy="57150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1092" name="Connettore 2 145"/>
          <p:cNvSpPr/>
          <p:nvPr/>
        </p:nvSpPr>
        <p:spPr>
          <a:xfrm flipH="1">
            <a:off x="7332525" y="1335404"/>
            <a:ext cx="1552575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0" name="Titolo 6">
            <a:extLst>
              <a:ext uri="{FF2B5EF4-FFF2-40B4-BE49-F238E27FC236}">
                <a16:creationId xmlns:a16="http://schemas.microsoft.com/office/drawing/2014/main" id="{86E8C9C2-48FD-4C84-85AD-6618E86EF22C}"/>
              </a:ext>
            </a:extLst>
          </p:cNvPr>
          <p:cNvSpPr txBox="1">
            <a:spLocks/>
          </p:cNvSpPr>
          <p:nvPr/>
        </p:nvSpPr>
        <p:spPr>
          <a:xfrm>
            <a:off x="311824" y="122229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Combustion component</a:t>
            </a:r>
          </a:p>
        </p:txBody>
      </p:sp>
      <p:pic>
        <p:nvPicPr>
          <p:cNvPr id="51" name="Immagine 44">
            <a:extLst>
              <a:ext uri="{FF2B5EF4-FFF2-40B4-BE49-F238E27FC236}">
                <a16:creationId xmlns:a16="http://schemas.microsoft.com/office/drawing/2014/main" id="{E04CC397-517A-419A-8934-5577AE14570F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1282" y="4163006"/>
            <a:ext cx="1320793" cy="2025358"/>
          </a:xfrm>
          <a:prstGeom prst="rect">
            <a:avLst/>
          </a:prstGeom>
          <a:ln w="0">
            <a:noFill/>
          </a:ln>
        </p:spPr>
      </p:pic>
      <p:sp>
        <p:nvSpPr>
          <p:cNvPr id="52" name="CasellaDiTesto 137">
            <a:extLst>
              <a:ext uri="{FF2B5EF4-FFF2-40B4-BE49-F238E27FC236}">
                <a16:creationId xmlns:a16="http://schemas.microsoft.com/office/drawing/2014/main" id="{634003AD-2F3D-4A31-B6F2-5DDCA44326E9}"/>
              </a:ext>
            </a:extLst>
          </p:cNvPr>
          <p:cNvSpPr/>
          <p:nvPr/>
        </p:nvSpPr>
        <p:spPr>
          <a:xfrm>
            <a:off x="8875545" y="1234545"/>
            <a:ext cx="2154196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pc="-1">
                <a:solidFill>
                  <a:srgbClr val="000000"/>
                </a:solidFill>
                <a:ea typeface="DejaVu Sans"/>
              </a:rPr>
              <a:t>Venturi-Fan adapter</a:t>
            </a:r>
            <a:endParaRPr lang="en-AE" sz="1600" b="0" strike="noStrike" spc="-1"/>
          </a:p>
        </p:txBody>
      </p:sp>
      <p:sp>
        <p:nvSpPr>
          <p:cNvPr id="53" name="Connettore 2 132">
            <a:extLst>
              <a:ext uri="{FF2B5EF4-FFF2-40B4-BE49-F238E27FC236}">
                <a16:creationId xmlns:a16="http://schemas.microsoft.com/office/drawing/2014/main" id="{044723C1-9EAF-4F27-8BBC-746888F6348B}"/>
              </a:ext>
            </a:extLst>
          </p:cNvPr>
          <p:cNvSpPr/>
          <p:nvPr/>
        </p:nvSpPr>
        <p:spPr>
          <a:xfrm flipV="1">
            <a:off x="6151418" y="2895599"/>
            <a:ext cx="2155377" cy="52185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4" name="Connettore 2 132">
            <a:extLst>
              <a:ext uri="{FF2B5EF4-FFF2-40B4-BE49-F238E27FC236}">
                <a16:creationId xmlns:a16="http://schemas.microsoft.com/office/drawing/2014/main" id="{9AFBD40C-77FB-401A-9BA1-FAD157247FA7}"/>
              </a:ext>
            </a:extLst>
          </p:cNvPr>
          <p:cNvSpPr/>
          <p:nvPr/>
        </p:nvSpPr>
        <p:spPr>
          <a:xfrm flipV="1">
            <a:off x="6982692" y="4147456"/>
            <a:ext cx="2205848" cy="15668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55" name="Connettore 2 132">
            <a:extLst>
              <a:ext uri="{FF2B5EF4-FFF2-40B4-BE49-F238E27FC236}">
                <a16:creationId xmlns:a16="http://schemas.microsoft.com/office/drawing/2014/main" id="{2FDC06DF-7BB3-4670-A226-0F183CD7010D}"/>
              </a:ext>
            </a:extLst>
          </p:cNvPr>
          <p:cNvSpPr/>
          <p:nvPr/>
        </p:nvSpPr>
        <p:spPr>
          <a:xfrm flipH="1" flipV="1">
            <a:off x="1653309" y="4211781"/>
            <a:ext cx="4904508" cy="9236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F7E02F9-7ACB-4A23-A811-2FEF946CDC66}"/>
              </a:ext>
            </a:extLst>
          </p:cNvPr>
          <p:cNvSpPr/>
          <p:nvPr/>
        </p:nvSpPr>
        <p:spPr>
          <a:xfrm>
            <a:off x="591128" y="4925582"/>
            <a:ext cx="477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/>
              <a:t>Leak sprays and liquids clog the pressure feedback hole of the gas valve, damaging it irreparably.</a:t>
            </a:r>
          </a:p>
          <a:p>
            <a:pPr algn="just"/>
            <a:r>
              <a:rPr lang="en-GB" sz="1600" dirty="0"/>
              <a:t>During installation and maintenance, do not use spray or liquids in the upper area of the gas valve.</a:t>
            </a:r>
          </a:p>
        </p:txBody>
      </p:sp>
    </p:spTree>
    <p:extLst>
      <p:ext uri="{BB962C8B-B14F-4D97-AF65-F5344CB8AC3E}">
        <p14:creationId xmlns:p14="http://schemas.microsoft.com/office/powerpoint/2010/main" val="22414674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Immagine 5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26"/>
          <a:stretch/>
        </p:blipFill>
        <p:spPr>
          <a:xfrm>
            <a:off x="5320145" y="1314739"/>
            <a:ext cx="4957348" cy="4892098"/>
          </a:xfrm>
          <a:prstGeom prst="rect">
            <a:avLst/>
          </a:prstGeom>
          <a:ln w="0">
            <a:noFill/>
          </a:ln>
        </p:spPr>
      </p:pic>
      <p:sp>
        <p:nvSpPr>
          <p:cNvPr id="17" name="Titolo 6">
            <a:extLst>
              <a:ext uri="{FF2B5EF4-FFF2-40B4-BE49-F238E27FC236}">
                <a16:creationId xmlns:a16="http://schemas.microsoft.com/office/drawing/2014/main" id="{2868D0CB-6B43-4DF3-80A5-D4E910CAF89D}"/>
              </a:ext>
            </a:extLst>
          </p:cNvPr>
          <p:cNvSpPr txBox="1">
            <a:spLocks/>
          </p:cNvSpPr>
          <p:nvPr/>
        </p:nvSpPr>
        <p:spPr>
          <a:xfrm>
            <a:off x="311824" y="122229"/>
            <a:ext cx="831470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ysClr val="windowText" lastClr="000000"/>
                </a:solidFill>
                <a:latin typeface="+mn-lt"/>
                <a:ea typeface="+mn-ea"/>
              </a:rPr>
              <a:t>Combustion component</a:t>
            </a:r>
          </a:p>
        </p:txBody>
      </p:sp>
      <p:sp>
        <p:nvSpPr>
          <p:cNvPr id="18" name="CasellaDiTesto 161">
            <a:extLst>
              <a:ext uri="{FF2B5EF4-FFF2-40B4-BE49-F238E27FC236}">
                <a16:creationId xmlns:a16="http://schemas.microsoft.com/office/drawing/2014/main" id="{BB942669-5055-4F98-A85D-8CD2173D7D8A}"/>
              </a:ext>
            </a:extLst>
          </p:cNvPr>
          <p:cNvSpPr/>
          <p:nvPr/>
        </p:nvSpPr>
        <p:spPr>
          <a:xfrm>
            <a:off x="7462982" y="709988"/>
            <a:ext cx="222596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000" b="1" strike="noStrike" spc="-1" dirty="0" err="1">
                <a:solidFill>
                  <a:srgbClr val="000000"/>
                </a:solidFill>
                <a:ea typeface="DejaVu Sans"/>
              </a:rPr>
              <a:t>Victrix</a:t>
            </a:r>
            <a:r>
              <a:rPr lang="it-IT" sz="2000" b="1" strike="noStrike" spc="-1" dirty="0">
                <a:solidFill>
                  <a:srgbClr val="000000"/>
                </a:solidFill>
                <a:ea typeface="DejaVu Sans"/>
              </a:rPr>
              <a:t> Pro 180 V2</a:t>
            </a:r>
            <a:endParaRPr lang="it-IT" sz="2000" b="1" strike="noStrike" spc="-1" dirty="0"/>
          </a:p>
        </p:txBody>
      </p:sp>
      <p:sp>
        <p:nvSpPr>
          <p:cNvPr id="19" name="CasellaDiTesto 173">
            <a:extLst>
              <a:ext uri="{FF2B5EF4-FFF2-40B4-BE49-F238E27FC236}">
                <a16:creationId xmlns:a16="http://schemas.microsoft.com/office/drawing/2014/main" id="{310D8AF6-2899-49D7-8E44-E5977956D254}"/>
              </a:ext>
            </a:extLst>
          </p:cNvPr>
          <p:cNvSpPr/>
          <p:nvPr/>
        </p:nvSpPr>
        <p:spPr>
          <a:xfrm>
            <a:off x="5120168" y="1389092"/>
            <a:ext cx="1526804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b="1" strike="noStrike" spc="-1" dirty="0">
                <a:solidFill>
                  <a:srgbClr val="000000"/>
                </a:solidFill>
                <a:ea typeface="DejaVu Sans"/>
              </a:rPr>
              <a:t>Venturi </a:t>
            </a:r>
            <a:r>
              <a:rPr lang="it-IT" sz="1600" b="1" strike="noStrike" spc="-1" dirty="0" err="1">
                <a:solidFill>
                  <a:srgbClr val="000000"/>
                </a:solidFill>
                <a:ea typeface="DejaVu Sans"/>
              </a:rPr>
              <a:t>Resideo</a:t>
            </a:r>
            <a:endParaRPr lang="it-IT" sz="1600" b="0" strike="noStrike" spc="-1" dirty="0"/>
          </a:p>
        </p:txBody>
      </p:sp>
      <p:sp>
        <p:nvSpPr>
          <p:cNvPr id="21" name="Connettore 2 132">
            <a:extLst>
              <a:ext uri="{FF2B5EF4-FFF2-40B4-BE49-F238E27FC236}">
                <a16:creationId xmlns:a16="http://schemas.microsoft.com/office/drawing/2014/main" id="{86F90F92-6D66-4C94-B590-2B45928644E7}"/>
              </a:ext>
            </a:extLst>
          </p:cNvPr>
          <p:cNvSpPr/>
          <p:nvPr/>
        </p:nvSpPr>
        <p:spPr>
          <a:xfrm rot="8964323" flipH="1" flipV="1">
            <a:off x="6936925" y="635252"/>
            <a:ext cx="3048589" cy="188803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22" name="Connettore 2 132">
            <a:extLst>
              <a:ext uri="{FF2B5EF4-FFF2-40B4-BE49-F238E27FC236}">
                <a16:creationId xmlns:a16="http://schemas.microsoft.com/office/drawing/2014/main" id="{D4450262-A22F-499C-94E1-04B8406C3359}"/>
              </a:ext>
            </a:extLst>
          </p:cNvPr>
          <p:cNvSpPr/>
          <p:nvPr/>
        </p:nvSpPr>
        <p:spPr>
          <a:xfrm>
            <a:off x="4221018" y="2918691"/>
            <a:ext cx="1407107" cy="20314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3" name="CasellaDiTesto 157">
            <a:extLst>
              <a:ext uri="{FF2B5EF4-FFF2-40B4-BE49-F238E27FC236}">
                <a16:creationId xmlns:a16="http://schemas.microsoft.com/office/drawing/2014/main" id="{70235897-815C-429F-BB2F-7E81C9809A97}"/>
              </a:ext>
            </a:extLst>
          </p:cNvPr>
          <p:cNvSpPr/>
          <p:nvPr/>
        </p:nvSpPr>
        <p:spPr>
          <a:xfrm>
            <a:off x="7306721" y="3817942"/>
            <a:ext cx="1158486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b="1" strike="noStrike" spc="-1" dirty="0">
                <a:solidFill>
                  <a:srgbClr val="000000"/>
                </a:solidFill>
                <a:ea typeface="DejaVu Sans"/>
              </a:rPr>
              <a:t>Gas </a:t>
            </a:r>
            <a:r>
              <a:rPr lang="it-IT" sz="1600" b="1" strike="noStrike" spc="-1" dirty="0" err="1">
                <a:solidFill>
                  <a:srgbClr val="000000"/>
                </a:solidFill>
                <a:ea typeface="DejaVu Sans"/>
              </a:rPr>
              <a:t>nozzle</a:t>
            </a:r>
            <a:endParaRPr lang="it-IT" sz="1600" b="0" strike="noStrike" spc="-1" dirty="0"/>
          </a:p>
        </p:txBody>
      </p:sp>
      <p:sp>
        <p:nvSpPr>
          <p:cNvPr id="24" name="Connettore 2 132">
            <a:extLst>
              <a:ext uri="{FF2B5EF4-FFF2-40B4-BE49-F238E27FC236}">
                <a16:creationId xmlns:a16="http://schemas.microsoft.com/office/drawing/2014/main" id="{3BA2754A-DCDF-418F-BC1F-A6F12B781B7E}"/>
              </a:ext>
            </a:extLst>
          </p:cNvPr>
          <p:cNvSpPr/>
          <p:nvPr/>
        </p:nvSpPr>
        <p:spPr>
          <a:xfrm flipV="1">
            <a:off x="8442037" y="3094182"/>
            <a:ext cx="600364" cy="71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7" name="Immagine 43">
            <a:extLst>
              <a:ext uri="{FF2B5EF4-FFF2-40B4-BE49-F238E27FC236}">
                <a16:creationId xmlns:a16="http://schemas.microsoft.com/office/drawing/2014/main" id="{390F3F83-FA06-4E7C-843B-6DE3D3587F04}"/>
              </a:ext>
            </a:extLst>
          </p:cNvPr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073"/>
          <a:stretch/>
        </p:blipFill>
        <p:spPr>
          <a:xfrm>
            <a:off x="480856" y="1125315"/>
            <a:ext cx="3352800" cy="4980210"/>
          </a:xfrm>
          <a:prstGeom prst="rect">
            <a:avLst/>
          </a:prstGeom>
          <a:ln w="0">
            <a:noFill/>
          </a:ln>
        </p:spPr>
      </p:pic>
      <p:sp>
        <p:nvSpPr>
          <p:cNvPr id="28" name="CasellaDiTesto 161">
            <a:extLst>
              <a:ext uri="{FF2B5EF4-FFF2-40B4-BE49-F238E27FC236}">
                <a16:creationId xmlns:a16="http://schemas.microsoft.com/office/drawing/2014/main" id="{C52A8ABE-39C6-4F1C-B7D1-3D6ED1ABF549}"/>
              </a:ext>
            </a:extLst>
          </p:cNvPr>
          <p:cNvSpPr/>
          <p:nvPr/>
        </p:nvSpPr>
        <p:spPr>
          <a:xfrm>
            <a:off x="724171" y="763665"/>
            <a:ext cx="2249926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2000" b="1" strike="noStrike" spc="-1" dirty="0">
                <a:solidFill>
                  <a:srgbClr val="000000"/>
                </a:solidFill>
                <a:ea typeface="DejaVu Sans"/>
              </a:rPr>
              <a:t>Victrix Pro 150 V2</a:t>
            </a:r>
            <a:endParaRPr lang="en-AE" sz="2000" b="1" strike="noStrike" spc="-1" dirty="0"/>
          </a:p>
        </p:txBody>
      </p:sp>
      <p:sp>
        <p:nvSpPr>
          <p:cNvPr id="30" name="CasellaDiTesto 174">
            <a:extLst>
              <a:ext uri="{FF2B5EF4-FFF2-40B4-BE49-F238E27FC236}">
                <a16:creationId xmlns:a16="http://schemas.microsoft.com/office/drawing/2014/main" id="{066AED0C-FBF1-46D4-A6B5-7FFF3E997925}"/>
              </a:ext>
            </a:extLst>
          </p:cNvPr>
          <p:cNvSpPr/>
          <p:nvPr/>
        </p:nvSpPr>
        <p:spPr>
          <a:xfrm>
            <a:off x="3244259" y="2303865"/>
            <a:ext cx="2020309" cy="583321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dirty="0">
                <a:ea typeface="Verdana" panose="020B0604030504040204" pitchFamily="34" charset="0"/>
                <a:cs typeface="Times New Roman" panose="02020603050405020304" pitchFamily="18" charset="0"/>
              </a:rPr>
              <a:t>Rambler VK4405</a:t>
            </a:r>
            <a:r>
              <a:rPr lang="it-IT" sz="1600" b="1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AE" sz="1600" b="1" dirty="0">
                <a:ea typeface="Verdana" panose="020B0604030504040204" pitchFamily="34" charset="0"/>
                <a:cs typeface="Times New Roman" panose="02020603050405020304" pitchFamily="18" charset="0"/>
              </a:rPr>
              <a:t>V</a:t>
            </a:r>
          </a:p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 dirty="0">
                <a:ea typeface="Verdana" panose="020B0604030504040204" pitchFamily="34" charset="0"/>
                <a:cs typeface="Times New Roman" panose="02020603050405020304" pitchFamily="18" charset="0"/>
              </a:rPr>
              <a:t>Resideo gas valve</a:t>
            </a:r>
            <a:endParaRPr lang="en-AE" sz="1600" b="0" strike="noStrike" spc="-1" dirty="0"/>
          </a:p>
        </p:txBody>
      </p:sp>
      <p:sp>
        <p:nvSpPr>
          <p:cNvPr id="31" name="Connettore 2 132">
            <a:extLst>
              <a:ext uri="{FF2B5EF4-FFF2-40B4-BE49-F238E27FC236}">
                <a16:creationId xmlns:a16="http://schemas.microsoft.com/office/drawing/2014/main" id="{3BCD8041-2A3C-4367-BBA9-C295EA6E235A}"/>
              </a:ext>
            </a:extLst>
          </p:cNvPr>
          <p:cNvSpPr/>
          <p:nvPr/>
        </p:nvSpPr>
        <p:spPr>
          <a:xfrm rot="8964323">
            <a:off x="1830150" y="677676"/>
            <a:ext cx="3034311" cy="174950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2" name="Connettore 2 132">
            <a:extLst>
              <a:ext uri="{FF2B5EF4-FFF2-40B4-BE49-F238E27FC236}">
                <a16:creationId xmlns:a16="http://schemas.microsoft.com/office/drawing/2014/main" id="{AB21706F-7316-48A9-B176-169CA881EFA2}"/>
              </a:ext>
            </a:extLst>
          </p:cNvPr>
          <p:cNvSpPr/>
          <p:nvPr/>
        </p:nvSpPr>
        <p:spPr>
          <a:xfrm flipH="1">
            <a:off x="3592949" y="2909455"/>
            <a:ext cx="637306" cy="205047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3" name="CasellaDiTesto 157">
            <a:extLst>
              <a:ext uri="{FF2B5EF4-FFF2-40B4-BE49-F238E27FC236}">
                <a16:creationId xmlns:a16="http://schemas.microsoft.com/office/drawing/2014/main" id="{3AD4C8AC-E8C6-4E91-B9C6-56194365D52D}"/>
              </a:ext>
            </a:extLst>
          </p:cNvPr>
          <p:cNvSpPr/>
          <p:nvPr/>
        </p:nvSpPr>
        <p:spPr>
          <a:xfrm>
            <a:off x="1403927" y="3800189"/>
            <a:ext cx="1080534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000000"/>
                </a:solidFill>
                <a:ea typeface="DejaVu Sans"/>
              </a:rPr>
              <a:t>Gas nozzle</a:t>
            </a:r>
            <a:endParaRPr lang="en-AE" sz="1600" b="0" strike="noStrike" spc="-1"/>
          </a:p>
        </p:txBody>
      </p:sp>
      <p:sp>
        <p:nvSpPr>
          <p:cNvPr id="34" name="Connettore 2 132">
            <a:extLst>
              <a:ext uri="{FF2B5EF4-FFF2-40B4-BE49-F238E27FC236}">
                <a16:creationId xmlns:a16="http://schemas.microsoft.com/office/drawing/2014/main" id="{938688D2-6225-4612-8A7B-53FB644A1EF7}"/>
              </a:ext>
            </a:extLst>
          </p:cNvPr>
          <p:cNvSpPr/>
          <p:nvPr/>
        </p:nvSpPr>
        <p:spPr>
          <a:xfrm flipH="1" flipV="1">
            <a:off x="1585755" y="2181222"/>
            <a:ext cx="363117" cy="15872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>
            <a:solidFill>
              <a:srgbClr val="00B0F0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  <p:txBody>
          <a:bodyPr/>
          <a:lstStyle/>
          <a:p>
            <a:endParaRPr lang="en-AE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A701BBA-6D24-4126-AC0A-D4F42F75EF38}"/>
              </a:ext>
            </a:extLst>
          </p:cNvPr>
          <p:cNvSpPr/>
          <p:nvPr/>
        </p:nvSpPr>
        <p:spPr>
          <a:xfrm>
            <a:off x="7490690" y="4703909"/>
            <a:ext cx="435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/>
              <a:t>Leak sprays and liquids clog the pressure feedback hole of the gas valve, damaging it irreparably.</a:t>
            </a:r>
          </a:p>
          <a:p>
            <a:pPr algn="just"/>
            <a:r>
              <a:rPr lang="en-GB" sz="1600" dirty="0"/>
              <a:t>During installation and maintenance, do not use spray or liquids in the upper area of the gas valve.</a:t>
            </a:r>
          </a:p>
        </p:txBody>
      </p:sp>
    </p:spTree>
    <p:extLst>
      <p:ext uri="{BB962C8B-B14F-4D97-AF65-F5344CB8AC3E}">
        <p14:creationId xmlns:p14="http://schemas.microsoft.com/office/powerpoint/2010/main" val="2566256070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966788" y="1444625"/>
            <a:ext cx="10915650" cy="412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Circuit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and Flue Circuit 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interface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card and parameter programming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996CE30-9F9C-4F46-8673-FC3E021E2344}"/>
              </a:ext>
            </a:extLst>
          </p:cNvPr>
          <p:cNvSpPr/>
          <p:nvPr/>
        </p:nvSpPr>
        <p:spPr>
          <a:xfrm>
            <a:off x="257023" y="88179"/>
            <a:ext cx="3219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spc="-1" dirty="0">
                <a:solidFill>
                  <a:srgbClr val="000000"/>
                </a:solidFill>
                <a:ea typeface="Verdana"/>
              </a:rPr>
              <a:t>VICTRIX PRO V2</a:t>
            </a:r>
            <a:endParaRPr lang="it-IT" sz="3600" b="1" spc="-1" dirty="0"/>
          </a:p>
        </p:txBody>
      </p:sp>
    </p:spTree>
    <p:extLst>
      <p:ext uri="{BB962C8B-B14F-4D97-AF65-F5344CB8AC3E}">
        <p14:creationId xmlns:p14="http://schemas.microsoft.com/office/powerpoint/2010/main" val="362418109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ceHolder 1"/>
          <p:cNvSpPr>
            <a:spLocks noGrp="1"/>
          </p:cNvSpPr>
          <p:nvPr>
            <p:ph type="title"/>
          </p:nvPr>
        </p:nvSpPr>
        <p:spPr>
          <a:xfrm>
            <a:off x="198788" y="87086"/>
            <a:ext cx="8027280" cy="681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l">
              <a:lnSpc>
                <a:spcPct val="100000"/>
              </a:lnSpc>
              <a:buNone/>
            </a:pPr>
            <a:r>
              <a:rPr lang="en-GB" sz="3000" b="0" strike="noStrike" spc="-1" dirty="0">
                <a:solidFill>
                  <a:srgbClr val="000000"/>
                </a:solidFill>
                <a:latin typeface="Verdana"/>
                <a:ea typeface="Verdana"/>
              </a:rPr>
              <a:t>User </a:t>
            </a:r>
            <a:r>
              <a:rPr lang="en-GB" sz="3600" b="0" strike="noStrike" spc="-1" dirty="0">
                <a:solidFill>
                  <a:srgbClr val="000000"/>
                </a:solidFill>
                <a:latin typeface="+mn-lt"/>
                <a:ea typeface="Verdana"/>
              </a:rPr>
              <a:t>interface</a:t>
            </a:r>
            <a:endParaRPr lang="it-IT" sz="3000" b="0" strike="noStrike" spc="-1" dirty="0">
              <a:latin typeface="+mn-lt"/>
            </a:endParaRPr>
          </a:p>
        </p:txBody>
      </p:sp>
      <p:pic>
        <p:nvPicPr>
          <p:cNvPr id="1389" name="Immagine 2"/>
          <p:cNvPicPr/>
          <p:nvPr/>
        </p:nvPicPr>
        <p:blipFill>
          <a:blip r:embed="rId2"/>
          <a:stretch/>
        </p:blipFill>
        <p:spPr>
          <a:xfrm>
            <a:off x="286327" y="1025236"/>
            <a:ext cx="5855855" cy="3833091"/>
          </a:xfrm>
          <a:prstGeom prst="rect">
            <a:avLst/>
          </a:prstGeom>
          <a:ln w="0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A410579-7B6A-44FD-8D41-3938CF4712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625465" y="2400729"/>
            <a:ext cx="5227404" cy="317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5019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 txBox="1">
            <a:spLocks noGrp="1"/>
          </p:cNvSpPr>
          <p:nvPr>
            <p:ph type="title"/>
          </p:nvPr>
        </p:nvSpPr>
        <p:spPr>
          <a:xfrm>
            <a:off x="291564" y="115026"/>
            <a:ext cx="10321983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3600">
                <a:latin typeface="+mn-lt"/>
                <a:ea typeface="+mn-ea"/>
                <a:cs typeface="+mn-cs"/>
              </a:rPr>
              <a:t>User interface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69B332F-A195-47F4-802B-78AE0C887755}"/>
              </a:ext>
            </a:extLst>
          </p:cNvPr>
          <p:cNvSpPr/>
          <p:nvPr/>
        </p:nvSpPr>
        <p:spPr>
          <a:xfrm>
            <a:off x="340015" y="3022184"/>
            <a:ext cx="1151861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Arial" pitchFamily="34" charset="0"/>
              </a:rPr>
              <a:t>New electronics, including the display board:</a:t>
            </a:r>
          </a:p>
          <a:p>
            <a:pPr lvl="0" algn="just">
              <a:defRPr/>
            </a:pP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Arial" pitchFamily="34" charset="0"/>
            </a:endParaRP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Dot matrix display 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(black 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Arial" pitchFamily="34" charset="0"/>
              </a:rPr>
              <a:t>LCD with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backlight);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Rubber keypad with 12 buttons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ea typeface="Verdana" panose="020B0604030504040204" pitchFamily="34" charset="0"/>
                <a:cs typeface="Times New Roman" panose="02020603050405020304" pitchFamily="18" charset="0"/>
              </a:rPr>
              <a:t>(with ABS plastic surface);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On-Off knob to cut off the power supply to the single boiler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Manometer 0-6 bar (There is a </a:t>
            </a:r>
            <a:r>
              <a:rPr lang="en-GB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pressure transducer to view the system pressure in the Info menu and on communication BUS);</a:t>
            </a: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Screw type terminal blocks </a:t>
            </a: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for the electrical connections </a:t>
            </a:r>
            <a:r>
              <a:rPr lang="en-GB" sz="1600" dirty="0">
                <a:ea typeface="Verdana" panose="020B0604030504040204" pitchFamily="34" charset="0"/>
                <a:cs typeface="Times New Roman" panose="02020603050405020304" pitchFamily="18" charset="0"/>
              </a:rPr>
              <a:t>on boards placed in the special connection compartment.</a:t>
            </a:r>
          </a:p>
          <a:p>
            <a:pPr marL="285750" lvl="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ea typeface="Verdana" panose="020B0604030504040204" pitchFamily="34" charset="0"/>
                <a:cs typeface="Times New Roman" panose="02020603050405020304" pitchFamily="18" charset="0"/>
              </a:rPr>
              <a:t>2 zones can be managed directly from the boiler electronic (1 zone can be mixed) + DHW tank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CD4D2C7-A2E4-469A-BB36-45B39B7D6747}"/>
              </a:ext>
            </a:extLst>
          </p:cNvPr>
          <p:cNvGrpSpPr/>
          <p:nvPr/>
        </p:nvGrpSpPr>
        <p:grpSpPr>
          <a:xfrm>
            <a:off x="5721189" y="905452"/>
            <a:ext cx="6342840" cy="3219840"/>
            <a:chOff x="5544208" y="3009555"/>
            <a:chExt cx="6342840" cy="3219840"/>
          </a:xfrm>
        </p:grpSpPr>
        <p:pic>
          <p:nvPicPr>
            <p:cNvPr id="12" name="Immagine 9">
              <a:extLst>
                <a:ext uri="{FF2B5EF4-FFF2-40B4-BE49-F238E27FC236}">
                  <a16:creationId xmlns:a16="http://schemas.microsoft.com/office/drawing/2014/main" id="{88CC383A-75D5-479E-B875-5675CBF6EBE8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544208" y="3009555"/>
              <a:ext cx="6342840" cy="3219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" name="Immagine 10">
              <a:extLst>
                <a:ext uri="{FF2B5EF4-FFF2-40B4-BE49-F238E27FC236}">
                  <a16:creationId xmlns:a16="http://schemas.microsoft.com/office/drawing/2014/main" id="{0F88E84D-73C8-407E-8FDE-E8502F3E257B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6116941" y="3342865"/>
              <a:ext cx="873720" cy="2642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0" name="Immagine 10">
            <a:extLst>
              <a:ext uri="{FF2B5EF4-FFF2-40B4-BE49-F238E27FC236}">
                <a16:creationId xmlns:a16="http://schemas.microsoft.com/office/drawing/2014/main" id="{11C90D79-920A-4C5A-BFBF-0FD9DA47313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07044" y="3337949"/>
            <a:ext cx="873720" cy="264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22816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3850" y="794031"/>
            <a:ext cx="1155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Opening with rotation of the control panel back cover to access the display board, pressure gauge, main switch and control board; compared to today, the control panel is divided into 2 parts, to rationalize access to the electronic parts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C19FD8D-9952-4801-9FD6-8D62A390036F}"/>
              </a:ext>
            </a:extLst>
          </p:cNvPr>
          <p:cNvSpPr txBox="1"/>
          <p:nvPr/>
        </p:nvSpPr>
        <p:spPr>
          <a:xfrm>
            <a:off x="1132116" y="5497286"/>
            <a:ext cx="3189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a typeface="Verdana" panose="020B0604030504040204" pitchFamily="34" charset="0"/>
                <a:cs typeface="Times New Roman" panose="02020603050405020304" pitchFamily="18" charset="0"/>
              </a:rPr>
              <a:t>Opening with rotation on hinges of the whole control panel.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B4EBC4A1-C416-4E57-A530-BF627F6FF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1698542"/>
            <a:ext cx="4167024" cy="3614878"/>
          </a:xfrm>
          <a:prstGeom prst="rect">
            <a:avLst/>
          </a:prstGeom>
        </p:spPr>
      </p:pic>
      <p:sp>
        <p:nvSpPr>
          <p:cNvPr id="13" name="Titolo 6">
            <a:extLst>
              <a:ext uri="{FF2B5EF4-FFF2-40B4-BE49-F238E27FC236}">
                <a16:creationId xmlns:a16="http://schemas.microsoft.com/office/drawing/2014/main" id="{9227AC9E-69DE-4418-A663-6048AE5A09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041" y="131437"/>
            <a:ext cx="873927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Electronics and user interface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CC2C3E-8ABC-498A-9AAE-7EAA87D45484}"/>
              </a:ext>
            </a:extLst>
          </p:cNvPr>
          <p:cNvSpPr txBox="1"/>
          <p:nvPr/>
        </p:nvSpPr>
        <p:spPr>
          <a:xfrm>
            <a:off x="7141030" y="5597961"/>
            <a:ext cx="399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Opening of the terminals block cover to access the electrical connection boards.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418016D-B539-42E9-92FD-251423308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6464" y="1723656"/>
            <a:ext cx="4146335" cy="361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0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ACE4C1E5-FDAC-4A66-9648-435A6F6326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624" y="1032502"/>
            <a:ext cx="3819625" cy="4079348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C3CA7EB-A768-4BC1-9F39-0B64E8493554}"/>
              </a:ext>
            </a:extLst>
          </p:cNvPr>
          <p:cNvSpPr txBox="1"/>
          <p:nvPr/>
        </p:nvSpPr>
        <p:spPr>
          <a:xfrm>
            <a:off x="6807200" y="5040206"/>
            <a:ext cx="5069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ea typeface="Verdana" panose="020B0604030504040204" pitchFamily="34" charset="0"/>
                <a:cs typeface="Times New Roman" panose="02020603050405020304" pitchFamily="18" charset="0"/>
              </a:rPr>
              <a:t>Opening with rotation on hinges of the control panel back cover to access the display board, pressure gauge, main switch and main board</a:t>
            </a:r>
          </a:p>
        </p:txBody>
      </p:sp>
      <p:sp>
        <p:nvSpPr>
          <p:cNvPr id="13" name="Titolo 6">
            <a:extLst>
              <a:ext uri="{FF2B5EF4-FFF2-40B4-BE49-F238E27FC236}">
                <a16:creationId xmlns:a16="http://schemas.microsoft.com/office/drawing/2014/main" id="{9227AC9E-69DE-4418-A663-6048AE5A09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041" y="131437"/>
            <a:ext cx="876975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Electronics and user interface connections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260D80-B531-4AEC-9AB6-5DC27D7CA6BB}"/>
              </a:ext>
            </a:extLst>
          </p:cNvPr>
          <p:cNvSpPr txBox="1"/>
          <p:nvPr/>
        </p:nvSpPr>
        <p:spPr>
          <a:xfrm>
            <a:off x="341744" y="669044"/>
            <a:ext cx="4322620" cy="923330"/>
          </a:xfrm>
          <a:prstGeom prst="rect">
            <a:avLst/>
          </a:prstGeom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GB" b="1" dirty="0">
                <a:solidFill>
                  <a:srgbClr val="00B05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“Low voltage” </a:t>
            </a:r>
            <a:r>
              <a:rPr lang="en-GB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connection board </a:t>
            </a:r>
            <a:r>
              <a:rPr kumimoji="0" lang="en-GB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(thermoregulation device inlets, probes and BUS communication) </a:t>
            </a:r>
            <a:r>
              <a:rPr lang="en-GB" sz="1100" dirty="0">
                <a:ea typeface="Verdana" panose="020B0604030504040204" pitchFamily="34" charset="0"/>
                <a:cs typeface="Arial" pitchFamily="34" charset="0"/>
              </a:rPr>
              <a:t>( code 1.045932 )</a:t>
            </a:r>
            <a:endParaRPr kumimoji="0" lang="en-GB" sz="11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FA7F42-BB1A-4611-AE0C-6B6073DB2FBB}"/>
              </a:ext>
            </a:extLst>
          </p:cNvPr>
          <p:cNvSpPr txBox="1"/>
          <p:nvPr/>
        </p:nvSpPr>
        <p:spPr>
          <a:xfrm>
            <a:off x="304799" y="5416568"/>
            <a:ext cx="4313383" cy="6463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en-GB" b="1" dirty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“High voltage” </a:t>
            </a:r>
            <a:r>
              <a:rPr lang="en-GB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connection board </a:t>
            </a:r>
            <a:r>
              <a:rPr kumimoji="0" lang="en-GB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GB" b="1" dirty="0">
                <a:solidFill>
                  <a:schemeClr val="tx1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such as pumps and mixing valves</a:t>
            </a:r>
            <a:r>
              <a:rPr kumimoji="0" lang="en-GB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Verdan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GB" sz="1100" dirty="0">
                <a:ea typeface="Verdana" panose="020B0604030504040204" pitchFamily="34" charset="0"/>
                <a:cs typeface="Arial" pitchFamily="34" charset="0"/>
              </a:rPr>
              <a:t>( code 1.045933 )</a:t>
            </a:r>
            <a:endParaRPr kumimoji="0" lang="en-GB" sz="11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05D315D-05E0-4B9F-88B4-FABFB7310A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2961" y="1363412"/>
            <a:ext cx="3397961" cy="383781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25C96C1C-84A1-416B-BB8B-E96A103F5230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813390" y="1592374"/>
            <a:ext cx="689664" cy="114200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4DA4356-42B3-47A9-913F-4883F9FA79F3}"/>
              </a:ext>
            </a:extLst>
          </p:cNvPr>
          <p:cNvCxnSpPr>
            <a:cxnSpLocks/>
          </p:cNvCxnSpPr>
          <p:nvPr/>
        </p:nvCxnSpPr>
        <p:spPr>
          <a:xfrm flipH="1" flipV="1">
            <a:off x="947057" y="4463143"/>
            <a:ext cx="319349" cy="102566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906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Immagine 8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70320" y="786600"/>
            <a:ext cx="11172240" cy="5087160"/>
          </a:xfrm>
          <a:prstGeom prst="rect">
            <a:avLst/>
          </a:prstGeom>
          <a:ln w="0">
            <a:noFill/>
          </a:ln>
        </p:spPr>
      </p:pic>
      <p:sp>
        <p:nvSpPr>
          <p:cNvPr id="1447" name="Rectangle 1"/>
          <p:cNvSpPr/>
          <p:nvPr/>
        </p:nvSpPr>
        <p:spPr>
          <a:xfrm>
            <a:off x="729218" y="4401495"/>
            <a:ext cx="1053399" cy="1982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pc="-1">
                <a:solidFill>
                  <a:srgbClr val="202124"/>
                </a:solidFill>
                <a:ea typeface="DejaVu Sans"/>
              </a:rPr>
              <a:t>Rear cover</a:t>
            </a:r>
            <a:endParaRPr lang="en-AE" sz="1400" b="0" strike="noStrike" spc="-1"/>
          </a:p>
        </p:txBody>
      </p:sp>
      <p:sp>
        <p:nvSpPr>
          <p:cNvPr id="1448" name="Connettore 2 204"/>
          <p:cNvSpPr/>
          <p:nvPr/>
        </p:nvSpPr>
        <p:spPr>
          <a:xfrm flipV="1">
            <a:off x="1357745" y="3268901"/>
            <a:ext cx="945524" cy="110913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49" name="Connettore 2 205"/>
          <p:cNvSpPr/>
          <p:nvPr/>
        </p:nvSpPr>
        <p:spPr>
          <a:xfrm flipH="1">
            <a:off x="1245240" y="1295280"/>
            <a:ext cx="635760" cy="599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1" name="Connettore 2 207"/>
          <p:cNvSpPr/>
          <p:nvPr/>
        </p:nvSpPr>
        <p:spPr>
          <a:xfrm flipH="1">
            <a:off x="4762468" y="1191490"/>
            <a:ext cx="206696" cy="129930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2" name="Connettore 2 208"/>
          <p:cNvSpPr/>
          <p:nvPr/>
        </p:nvSpPr>
        <p:spPr>
          <a:xfrm flipV="1">
            <a:off x="3168360" y="3244680"/>
            <a:ext cx="440640" cy="76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4" name="Connettore 2 210"/>
          <p:cNvSpPr/>
          <p:nvPr/>
        </p:nvSpPr>
        <p:spPr>
          <a:xfrm flipH="1">
            <a:off x="6400800" y="1531799"/>
            <a:ext cx="646920" cy="92507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5" name="Connettore 2 211"/>
          <p:cNvSpPr/>
          <p:nvPr/>
        </p:nvSpPr>
        <p:spPr>
          <a:xfrm flipH="1">
            <a:off x="6911640" y="1017360"/>
            <a:ext cx="1154160" cy="1787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6" name="Connettore 2 212"/>
          <p:cNvSpPr/>
          <p:nvPr/>
        </p:nvSpPr>
        <p:spPr>
          <a:xfrm flipV="1">
            <a:off x="6012872" y="4054764"/>
            <a:ext cx="563419" cy="103447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7" name="Connettore 2 213"/>
          <p:cNvSpPr/>
          <p:nvPr/>
        </p:nvSpPr>
        <p:spPr>
          <a:xfrm flipH="1">
            <a:off x="7647708" y="1634836"/>
            <a:ext cx="1136073" cy="1219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8" name="Connettore 2 214"/>
          <p:cNvSpPr/>
          <p:nvPr/>
        </p:nvSpPr>
        <p:spPr>
          <a:xfrm flipH="1" flipV="1">
            <a:off x="7282079" y="4791238"/>
            <a:ext cx="153193" cy="9445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59" name="Connettore 2 215"/>
          <p:cNvSpPr/>
          <p:nvPr/>
        </p:nvSpPr>
        <p:spPr>
          <a:xfrm flipH="1">
            <a:off x="10617298" y="2377535"/>
            <a:ext cx="348840" cy="79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61" name="Connettore 2 217"/>
          <p:cNvSpPr/>
          <p:nvPr/>
        </p:nvSpPr>
        <p:spPr>
          <a:xfrm flipH="1" flipV="1">
            <a:off x="10332720" y="5365440"/>
            <a:ext cx="343800" cy="348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62" name="Connettore 2 218"/>
          <p:cNvSpPr/>
          <p:nvPr/>
        </p:nvSpPr>
        <p:spPr>
          <a:xfrm flipV="1">
            <a:off x="4622760" y="3398040"/>
            <a:ext cx="2403360" cy="165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63" name="Rectangle 19"/>
          <p:cNvSpPr/>
          <p:nvPr/>
        </p:nvSpPr>
        <p:spPr>
          <a:xfrm>
            <a:off x="1099126" y="849168"/>
            <a:ext cx="1541113" cy="411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pc="-1">
                <a:solidFill>
                  <a:srgbClr val="202124"/>
                </a:solidFill>
                <a:ea typeface="DejaVu Sans"/>
              </a:rPr>
              <a:t>Connection compartment cover</a:t>
            </a:r>
            <a:endParaRPr lang="en-AE" sz="1400" b="0" strike="noStrike" spc="-1"/>
          </a:p>
        </p:txBody>
      </p:sp>
      <p:sp>
        <p:nvSpPr>
          <p:cNvPr id="1465" name="Rectangle 21"/>
          <p:cNvSpPr/>
          <p:nvPr/>
        </p:nvSpPr>
        <p:spPr>
          <a:xfrm>
            <a:off x="2475345" y="3986739"/>
            <a:ext cx="1186364" cy="47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FF0000"/>
                </a:solidFill>
                <a:ea typeface="DejaVu Sans"/>
              </a:rPr>
              <a:t>HIGH tension</a:t>
            </a:r>
          </a:p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FF0000"/>
                </a:solidFill>
                <a:ea typeface="DejaVu Sans"/>
              </a:rPr>
              <a:t>clamps</a:t>
            </a:r>
            <a:endParaRPr lang="en-AE" sz="1600" b="0" strike="noStrike" spc="-1">
              <a:solidFill>
                <a:srgbClr val="FF0000"/>
              </a:solidFill>
            </a:endParaRPr>
          </a:p>
        </p:txBody>
      </p:sp>
      <p:sp>
        <p:nvSpPr>
          <p:cNvPr id="1466" name="Rectangle 22"/>
          <p:cNvSpPr/>
          <p:nvPr/>
        </p:nvSpPr>
        <p:spPr>
          <a:xfrm>
            <a:off x="4442690" y="710695"/>
            <a:ext cx="1293087" cy="47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00B050"/>
                </a:solidFill>
                <a:ea typeface="DejaVu Sans"/>
              </a:rPr>
              <a:t>LOW tension clamps</a:t>
            </a:r>
            <a:endParaRPr lang="en-AE" sz="1600" b="0" strike="noStrike" spc="-1">
              <a:solidFill>
                <a:srgbClr val="00B050"/>
              </a:solidFill>
            </a:endParaRPr>
          </a:p>
        </p:txBody>
      </p:sp>
      <p:sp>
        <p:nvSpPr>
          <p:cNvPr id="1468" name="Rectangle 24"/>
          <p:cNvSpPr/>
          <p:nvPr/>
        </p:nvSpPr>
        <p:spPr>
          <a:xfrm>
            <a:off x="6548040" y="1155888"/>
            <a:ext cx="1016542" cy="411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ea typeface="DejaVu Sans"/>
              </a:rPr>
              <a:t>Manometer cover</a:t>
            </a:r>
            <a:endParaRPr lang="en-AE" sz="1400" b="0" strike="noStrike" spc="-1"/>
          </a:p>
        </p:txBody>
      </p:sp>
      <p:sp>
        <p:nvSpPr>
          <p:cNvPr id="1469" name="Rectangle 25"/>
          <p:cNvSpPr/>
          <p:nvPr/>
        </p:nvSpPr>
        <p:spPr>
          <a:xfrm>
            <a:off x="8625211" y="1367208"/>
            <a:ext cx="888244" cy="47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202124"/>
                </a:solidFill>
                <a:ea typeface="DejaVu Sans"/>
              </a:rPr>
              <a:t>Pressure  </a:t>
            </a:r>
          </a:p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202124"/>
                </a:solidFill>
                <a:ea typeface="DejaVu Sans"/>
              </a:rPr>
              <a:t>gauge</a:t>
            </a:r>
            <a:endParaRPr lang="en-AE" sz="1600" b="1" strike="noStrike" spc="-1"/>
          </a:p>
        </p:txBody>
      </p:sp>
      <p:sp>
        <p:nvSpPr>
          <p:cNvPr id="1470" name="Rectangle 26"/>
          <p:cNvSpPr/>
          <p:nvPr/>
        </p:nvSpPr>
        <p:spPr>
          <a:xfrm>
            <a:off x="7708490" y="739667"/>
            <a:ext cx="1116190" cy="2273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202124"/>
                </a:solidFill>
                <a:highlight>
                  <a:srgbClr val="FFFF00"/>
                </a:highlight>
                <a:ea typeface="DejaVu Sans"/>
              </a:rPr>
              <a:t>Display PCB</a:t>
            </a:r>
            <a:endParaRPr lang="en-AE" sz="1600" b="0" strike="noStrike" spc="-1">
              <a:highlight>
                <a:srgbClr val="FFFF00"/>
              </a:highlight>
            </a:endParaRPr>
          </a:p>
        </p:txBody>
      </p:sp>
      <p:sp>
        <p:nvSpPr>
          <p:cNvPr id="1471" name="Rectangle 27"/>
          <p:cNvSpPr/>
          <p:nvPr/>
        </p:nvSpPr>
        <p:spPr>
          <a:xfrm>
            <a:off x="4066920" y="5094593"/>
            <a:ext cx="745225" cy="1965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ea typeface="DejaVu Sans"/>
              </a:rPr>
              <a:t>Keypad</a:t>
            </a:r>
            <a:endParaRPr lang="en-AE" sz="1400" b="0" strike="noStrike" spc="-1"/>
          </a:p>
        </p:txBody>
      </p:sp>
      <p:sp>
        <p:nvSpPr>
          <p:cNvPr id="1472" name="Rectangle 28"/>
          <p:cNvSpPr/>
          <p:nvPr/>
        </p:nvSpPr>
        <p:spPr>
          <a:xfrm>
            <a:off x="5549916" y="5106165"/>
            <a:ext cx="1085400" cy="1965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ea typeface="DejaVu Sans"/>
              </a:rPr>
              <a:t>Braker circuit</a:t>
            </a:r>
            <a:endParaRPr lang="en-AE" sz="1400" b="1" strike="noStrike" spc="-1"/>
          </a:p>
        </p:txBody>
      </p:sp>
      <p:sp>
        <p:nvSpPr>
          <p:cNvPr id="1473" name="Rectangle 29"/>
          <p:cNvSpPr/>
          <p:nvPr/>
        </p:nvSpPr>
        <p:spPr>
          <a:xfrm>
            <a:off x="7001163" y="5764001"/>
            <a:ext cx="972225" cy="1965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ea typeface="DejaVu Sans"/>
              </a:rPr>
              <a:t>Front bezel</a:t>
            </a:r>
            <a:endParaRPr lang="en-AE" sz="1400" b="0" strike="noStrike" spc="-1"/>
          </a:p>
        </p:txBody>
      </p:sp>
      <p:sp>
        <p:nvSpPr>
          <p:cNvPr id="1474" name="Rectangle 30"/>
          <p:cNvSpPr/>
          <p:nvPr/>
        </p:nvSpPr>
        <p:spPr>
          <a:xfrm>
            <a:off x="10752389" y="2097879"/>
            <a:ext cx="626811" cy="411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pc="-1">
                <a:solidFill>
                  <a:srgbClr val="202124"/>
                </a:solidFill>
                <a:ea typeface="DejaVu Sans"/>
              </a:rPr>
              <a:t>Sliding cover </a:t>
            </a:r>
            <a:endParaRPr lang="en-AE" sz="1400" b="0" strike="noStrike" spc="-1"/>
          </a:p>
        </p:txBody>
      </p:sp>
      <p:sp>
        <p:nvSpPr>
          <p:cNvPr id="1476" name="Rectangle 32"/>
          <p:cNvSpPr/>
          <p:nvPr/>
        </p:nvSpPr>
        <p:spPr>
          <a:xfrm>
            <a:off x="10030691" y="5719150"/>
            <a:ext cx="1490989" cy="1965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ea typeface="DejaVu Sans"/>
              </a:rPr>
              <a:t>Ahestetic frame</a:t>
            </a:r>
            <a:endParaRPr lang="en-AE" sz="1400" b="0" strike="noStrike" spc="-1"/>
          </a:p>
        </p:txBody>
      </p:sp>
      <p:sp>
        <p:nvSpPr>
          <p:cNvPr id="1477" name="Connettore 2 219"/>
          <p:cNvSpPr/>
          <p:nvPr/>
        </p:nvSpPr>
        <p:spPr>
          <a:xfrm flipH="1" flipV="1">
            <a:off x="8173080" y="4511880"/>
            <a:ext cx="153360" cy="474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78" name="Rectangle 33"/>
          <p:cNvSpPr/>
          <p:nvPr/>
        </p:nvSpPr>
        <p:spPr>
          <a:xfrm>
            <a:off x="8145580" y="4993270"/>
            <a:ext cx="614961" cy="2273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AE" sz="1600" b="1" spc="-1">
                <a:solidFill>
                  <a:srgbClr val="202124"/>
                </a:solidFill>
                <a:ea typeface="DejaVu Sans"/>
              </a:rPr>
              <a:t>Knob</a:t>
            </a:r>
            <a:endParaRPr lang="en-AE" sz="1600" b="0" strike="noStrike" spc="-1"/>
          </a:p>
        </p:txBody>
      </p:sp>
      <p:sp>
        <p:nvSpPr>
          <p:cNvPr id="1479" name="Connettore 2 220"/>
          <p:cNvSpPr/>
          <p:nvPr/>
        </p:nvSpPr>
        <p:spPr>
          <a:xfrm flipH="1">
            <a:off x="9105480" y="2161440"/>
            <a:ext cx="617760" cy="1423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1480" name="Rectangle 34"/>
          <p:cNvSpPr/>
          <p:nvPr/>
        </p:nvSpPr>
        <p:spPr>
          <a:xfrm>
            <a:off x="9376705" y="1923321"/>
            <a:ext cx="1166040" cy="1965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ea typeface="DejaVu Sans"/>
              </a:rPr>
              <a:t>Display cover</a:t>
            </a:r>
            <a:endParaRPr lang="en-AE" sz="1400" b="0" strike="noStrike" spc="-1"/>
          </a:p>
        </p:txBody>
      </p:sp>
      <p:sp>
        <p:nvSpPr>
          <p:cNvPr id="38" name="Titolo 6">
            <a:extLst>
              <a:ext uri="{FF2B5EF4-FFF2-40B4-BE49-F238E27FC236}">
                <a16:creationId xmlns:a16="http://schemas.microsoft.com/office/drawing/2014/main" id="{40269844-C488-4D23-ADA0-7F4FC7123FF2}"/>
              </a:ext>
            </a:extLst>
          </p:cNvPr>
          <p:cNvSpPr txBox="1">
            <a:spLocks/>
          </p:cNvSpPr>
          <p:nvPr/>
        </p:nvSpPr>
        <p:spPr>
          <a:xfrm>
            <a:off x="172811" y="81990"/>
            <a:ext cx="10321983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AE" sz="3600">
                <a:latin typeface="+mn-lt"/>
                <a:ea typeface="Verdana" panose="020B0604030504040204" pitchFamily="34" charset="0"/>
              </a:rPr>
              <a:t> Electronics and user interface</a:t>
            </a:r>
          </a:p>
        </p:txBody>
      </p:sp>
      <p:sp>
        <p:nvSpPr>
          <p:cNvPr id="39" name="Connettore 2 209">
            <a:extLst>
              <a:ext uri="{FF2B5EF4-FFF2-40B4-BE49-F238E27FC236}">
                <a16:creationId xmlns:a16="http://schemas.microsoft.com/office/drawing/2014/main" id="{6A2AFD53-0E5E-4E24-A75B-A562B6B8A71B}"/>
              </a:ext>
            </a:extLst>
          </p:cNvPr>
          <p:cNvSpPr/>
          <p:nvPr/>
        </p:nvSpPr>
        <p:spPr>
          <a:xfrm flipV="1">
            <a:off x="4585453" y="3168073"/>
            <a:ext cx="522255" cy="84132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id="{1E21F3B9-6F73-4D08-B209-5E52C7D6F6DB}"/>
              </a:ext>
            </a:extLst>
          </p:cNvPr>
          <p:cNvSpPr/>
          <p:nvPr/>
        </p:nvSpPr>
        <p:spPr>
          <a:xfrm>
            <a:off x="3999352" y="4026726"/>
            <a:ext cx="1029840" cy="2273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600" b="1" strike="noStrike" spc="-1">
                <a:solidFill>
                  <a:srgbClr val="202124"/>
                </a:solidFill>
                <a:highlight>
                  <a:srgbClr val="FFFF00"/>
                </a:highlight>
                <a:ea typeface="DejaVu Sans"/>
              </a:rPr>
              <a:t>Main PCB</a:t>
            </a:r>
            <a:endParaRPr lang="en-AE" sz="1600" b="0" strike="noStrike" spc="-1">
              <a:highlight>
                <a:srgbClr val="FFFF00"/>
              </a:highlight>
            </a:endParaRPr>
          </a:p>
        </p:txBody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024B9EBB-3348-4ABB-9CCC-29407183D6A3}"/>
              </a:ext>
            </a:extLst>
          </p:cNvPr>
          <p:cNvSpPr/>
          <p:nvPr/>
        </p:nvSpPr>
        <p:spPr>
          <a:xfrm>
            <a:off x="6040581" y="680215"/>
            <a:ext cx="780473" cy="411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-9360" rIns="0" bIns="-9360" numCol="1" spcCol="0" anchor="ctr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highlight>
                  <a:srgbClr val="FFFF00"/>
                </a:highlight>
                <a:ea typeface="DejaVu Sans"/>
              </a:rPr>
              <a:t>CLIP-IN</a:t>
            </a:r>
          </a:p>
          <a:p>
            <a:pPr algn="ctr">
              <a:lnSpc>
                <a:spcPct val="100000"/>
              </a:lnSpc>
              <a:buNone/>
            </a:pPr>
            <a:r>
              <a:rPr lang="en-AE" sz="1400" b="1" strike="noStrike" spc="-1">
                <a:solidFill>
                  <a:srgbClr val="202124"/>
                </a:solidFill>
                <a:highlight>
                  <a:srgbClr val="FFFF00"/>
                </a:highlight>
                <a:ea typeface="DejaVu Sans"/>
              </a:rPr>
              <a:t>optional</a:t>
            </a:r>
            <a:endParaRPr lang="en-AE" sz="1400" b="0" strike="noStrike" spc="-1">
              <a:highlight>
                <a:srgbClr val="FFFF00"/>
              </a:highlight>
            </a:endParaRPr>
          </a:p>
        </p:txBody>
      </p:sp>
      <p:sp>
        <p:nvSpPr>
          <p:cNvPr id="42" name="Connettore 2 210">
            <a:extLst>
              <a:ext uri="{FF2B5EF4-FFF2-40B4-BE49-F238E27FC236}">
                <a16:creationId xmlns:a16="http://schemas.microsoft.com/office/drawing/2014/main" id="{54FADE89-CDEB-4D89-BCA6-3454028E41C6}"/>
              </a:ext>
            </a:extLst>
          </p:cNvPr>
          <p:cNvSpPr/>
          <p:nvPr/>
        </p:nvSpPr>
        <p:spPr>
          <a:xfrm flipH="1">
            <a:off x="5934367" y="1071419"/>
            <a:ext cx="447960" cy="1149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C0504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6457400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6"/>
          <p:cNvSpPr txBox="1">
            <a:spLocks/>
          </p:cNvSpPr>
          <p:nvPr/>
        </p:nvSpPr>
        <p:spPr>
          <a:xfrm>
            <a:off x="397329" y="797516"/>
            <a:ext cx="11468100" cy="258852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just">
              <a:lnSpc>
                <a:spcPct val="150000"/>
              </a:lnSpc>
            </a:pPr>
            <a:r>
              <a:rPr lang="en-GB" sz="22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Main board  (</a:t>
            </a:r>
            <a:r>
              <a:rPr lang="it-IT" sz="2200" b="1" spc="-1" dirty="0" err="1">
                <a:solidFill>
                  <a:srgbClr val="000000"/>
                </a:solidFill>
                <a:latin typeface="+mn-lt"/>
                <a:ea typeface="DejaVu Sans"/>
              </a:rPr>
              <a:t>Maxsys</a:t>
            </a:r>
            <a:r>
              <a:rPr lang="it-IT" sz="2200" b="1" spc="-1" dirty="0">
                <a:solidFill>
                  <a:srgbClr val="000000"/>
                </a:solidFill>
                <a:latin typeface="+mn-lt"/>
                <a:ea typeface="DejaVu Sans"/>
              </a:rPr>
              <a:t> III )</a:t>
            </a:r>
            <a:r>
              <a:rPr lang="en-GB" sz="22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: </a:t>
            </a:r>
            <a:r>
              <a:rPr lang="en-GB" sz="1100" dirty="0">
                <a:latin typeface="+mn-lt"/>
                <a:ea typeface="Verdana" panose="020B0604030504040204" pitchFamily="34" charset="0"/>
                <a:cs typeface="Arial" pitchFamily="34" charset="0"/>
              </a:rPr>
              <a:t>( code 1.045523 )</a:t>
            </a:r>
            <a:endParaRPr lang="en-GB" sz="1100" b="1" dirty="0"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endParaRPr lang="en-GB" sz="1000" dirty="0"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There is a greater number of relays than the previous electronic board, so that </a:t>
            </a:r>
            <a:r>
              <a:rPr lang="en-GB" sz="18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2 system zones (one mixed) can be managed directly with the boiler electronics</a:t>
            </a: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endParaRPr lang="en-GB" sz="1000" dirty="0"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b="1" dirty="0">
                <a:solidFill>
                  <a:srgbClr val="FF0000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There are 5 relays 230 Vac </a:t>
            </a:r>
            <a:r>
              <a:rPr lang="en-GB" sz="18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that can be used for the outputs / loads and they are multifunctional </a:t>
            </a: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(the function is assigned via parameter in the menu)</a:t>
            </a:r>
          </a:p>
        </p:txBody>
      </p:sp>
      <p:sp>
        <p:nvSpPr>
          <p:cNvPr id="14" name="Titolo 6">
            <a:extLst>
              <a:ext uri="{FF2B5EF4-FFF2-40B4-BE49-F238E27FC236}">
                <a16:creationId xmlns:a16="http://schemas.microsoft.com/office/drawing/2014/main" id="{50361CC9-233F-4384-B212-1BE287C2866F}"/>
              </a:ext>
            </a:extLst>
          </p:cNvPr>
          <p:cNvSpPr txBox="1">
            <a:spLocks/>
          </p:cNvSpPr>
          <p:nvPr/>
        </p:nvSpPr>
        <p:spPr>
          <a:xfrm>
            <a:off x="172811" y="90616"/>
            <a:ext cx="10321983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 Electronics and user interface</a:t>
            </a:r>
          </a:p>
        </p:txBody>
      </p:sp>
      <p:grpSp>
        <p:nvGrpSpPr>
          <p:cNvPr id="9" name="Gruppo 4">
            <a:extLst>
              <a:ext uri="{FF2B5EF4-FFF2-40B4-BE49-F238E27FC236}">
                <a16:creationId xmlns:a16="http://schemas.microsoft.com/office/drawing/2014/main" id="{DE176B27-F673-4B3D-BD45-F8BA585FA37F}"/>
              </a:ext>
            </a:extLst>
          </p:cNvPr>
          <p:cNvGrpSpPr/>
          <p:nvPr/>
        </p:nvGrpSpPr>
        <p:grpSpPr>
          <a:xfrm>
            <a:off x="5814201" y="3027876"/>
            <a:ext cx="6106281" cy="3128096"/>
            <a:chOff x="5580360" y="2027160"/>
            <a:chExt cx="6059880" cy="3456720"/>
          </a:xfrm>
        </p:grpSpPr>
        <p:pic>
          <p:nvPicPr>
            <p:cNvPr id="12" name="Immagine 65">
              <a:extLst>
                <a:ext uri="{FF2B5EF4-FFF2-40B4-BE49-F238E27FC236}">
                  <a16:creationId xmlns:a16="http://schemas.microsoft.com/office/drawing/2014/main" id="{10A76E6C-5B6D-442B-9334-923DE0124280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580360" y="2027160"/>
              <a:ext cx="6059880" cy="3456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" name="Rettangolo 23">
              <a:extLst>
                <a:ext uri="{FF2B5EF4-FFF2-40B4-BE49-F238E27FC236}">
                  <a16:creationId xmlns:a16="http://schemas.microsoft.com/office/drawing/2014/main" id="{87DBED00-C8D6-4468-8CC2-61B041D9C1DF}"/>
                </a:ext>
              </a:extLst>
            </p:cNvPr>
            <p:cNvSpPr/>
            <p:nvPr/>
          </p:nvSpPr>
          <p:spPr>
            <a:xfrm>
              <a:off x="6490440" y="3772080"/>
              <a:ext cx="1050840" cy="8845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Rettangolo 24">
              <a:extLst>
                <a:ext uri="{FF2B5EF4-FFF2-40B4-BE49-F238E27FC236}">
                  <a16:creationId xmlns:a16="http://schemas.microsoft.com/office/drawing/2014/main" id="{055B6D84-CF36-4338-82A5-A13B081797F0}"/>
                </a:ext>
              </a:extLst>
            </p:cNvPr>
            <p:cNvSpPr/>
            <p:nvPr/>
          </p:nvSpPr>
          <p:spPr>
            <a:xfrm>
              <a:off x="6310800" y="2469600"/>
              <a:ext cx="1050840" cy="74736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2050261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0062" y="3746440"/>
            <a:ext cx="3715098" cy="2284249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7640928" y="5439888"/>
            <a:ext cx="1361557" cy="53162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GB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7110023" y="5246256"/>
            <a:ext cx="507584" cy="685226"/>
          </a:xfrm>
          <a:prstGeom prst="rect">
            <a:avLst/>
          </a:prstGeom>
          <a:noFill/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9595657" y="4067655"/>
            <a:ext cx="1779914" cy="43903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>
                <a:ea typeface="Verdana" panose="020B0604030504040204" pitchFamily="34" charset="0"/>
              </a:rPr>
              <a:t>Buffer capacitor for the internal clock</a:t>
            </a:r>
          </a:p>
        </p:txBody>
      </p:sp>
      <p:cxnSp>
        <p:nvCxnSpPr>
          <p:cNvPr id="21" name="Connettore 2 20"/>
          <p:cNvCxnSpPr>
            <a:cxnSpLocks/>
            <a:stCxn id="20" idx="1"/>
          </p:cNvCxnSpPr>
          <p:nvPr/>
        </p:nvCxnSpPr>
        <p:spPr>
          <a:xfrm flipH="1">
            <a:off x="7629236" y="4287173"/>
            <a:ext cx="1966421" cy="94060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arrotondato 21"/>
          <p:cNvSpPr/>
          <p:nvPr/>
        </p:nvSpPr>
        <p:spPr>
          <a:xfrm>
            <a:off x="9710969" y="5099555"/>
            <a:ext cx="2053766" cy="89258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ea typeface="Verdana" panose="020B0604030504040204" pitchFamily="34" charset="0"/>
              </a:rPr>
              <a:t>2 free contact multifunctional relays on the display board</a:t>
            </a:r>
          </a:p>
        </p:txBody>
      </p:sp>
      <p:cxnSp>
        <p:nvCxnSpPr>
          <p:cNvPr id="23" name="Connettore 2 22"/>
          <p:cNvCxnSpPr>
            <a:cxnSpLocks/>
            <a:stCxn id="22" idx="1"/>
            <a:endCxn id="18" idx="3"/>
          </p:cNvCxnSpPr>
          <p:nvPr/>
        </p:nvCxnSpPr>
        <p:spPr>
          <a:xfrm flipH="1">
            <a:off x="9002485" y="5545849"/>
            <a:ext cx="708484" cy="159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olo 6"/>
          <p:cNvSpPr txBox="1">
            <a:spLocks/>
          </p:cNvSpPr>
          <p:nvPr/>
        </p:nvSpPr>
        <p:spPr>
          <a:xfrm>
            <a:off x="348344" y="698600"/>
            <a:ext cx="11495314" cy="247554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just">
              <a:lnSpc>
                <a:spcPct val="150000"/>
              </a:lnSpc>
            </a:pPr>
            <a:r>
              <a:rPr lang="en-GB" sz="24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Display board: </a:t>
            </a:r>
            <a:r>
              <a:rPr lang="en-GB" sz="1100" dirty="0">
                <a:latin typeface="+mn-lt"/>
                <a:ea typeface="Verdana" panose="020B0604030504040204" pitchFamily="34" charset="0"/>
                <a:cs typeface="Arial" pitchFamily="34" charset="0"/>
              </a:rPr>
              <a:t>( code 1.045527 )</a:t>
            </a:r>
            <a:endParaRPr lang="en-GB" sz="1200" dirty="0"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700" dirty="0">
                <a:latin typeface="+mn-lt"/>
                <a:ea typeface="Verdana" panose="020B0604030504040204" pitchFamily="34" charset="0"/>
                <a:cs typeface="Arial" pitchFamily="34" charset="0"/>
              </a:rPr>
              <a:t>There is </a:t>
            </a:r>
            <a:r>
              <a:rPr lang="en-GB" sz="17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a clock and a calendar for programming the heating and DHW time slots;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sz="1700" spc="-1" dirty="0">
                <a:solidFill>
                  <a:srgbClr val="000000"/>
                </a:solidFill>
                <a:latin typeface="+mn-lt"/>
                <a:ea typeface="DejaVu Sans"/>
              </a:rPr>
              <a:t>Black dot Matrix LCD;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700" spc="-1" dirty="0">
                <a:solidFill>
                  <a:srgbClr val="000000"/>
                </a:solidFill>
                <a:latin typeface="+mn-lt"/>
                <a:ea typeface="DejaVu Sans"/>
              </a:rPr>
              <a:t>There is the clock and date for programming the heating and sanitary time slots (ECO, COMFORT, OFF)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7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Additional 2 relays are present on the display board that can be used for the loads, also multifunctional (</a:t>
            </a:r>
            <a:r>
              <a:rPr lang="en-GB" sz="1700" b="1" dirty="0">
                <a:highlight>
                  <a:srgbClr val="FFFF00"/>
                </a:highlight>
                <a:latin typeface="+mn-lt"/>
                <a:ea typeface="Verdana" panose="020B0604030504040204" pitchFamily="34" charset="0"/>
                <a:cs typeface="Arial" pitchFamily="34" charset="0"/>
              </a:rPr>
              <a:t>free contact</a:t>
            </a:r>
            <a:r>
              <a:rPr lang="en-GB" sz="17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);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7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The function is assigned via parameter in the menu;</a:t>
            </a:r>
            <a:r>
              <a:rPr lang="en-GB" sz="1700" spc="-1" dirty="0">
                <a:solidFill>
                  <a:srgbClr val="000000"/>
                </a:solidFill>
                <a:latin typeface="+mn-lt"/>
                <a:ea typeface="DejaVu Sans"/>
              </a:rPr>
              <a:t>.</a:t>
            </a:r>
            <a:endParaRPr lang="en-GB" sz="1700" b="1" dirty="0">
              <a:latin typeface="+mn-lt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25" name="Titolo 6">
            <a:extLst>
              <a:ext uri="{FF2B5EF4-FFF2-40B4-BE49-F238E27FC236}">
                <a16:creationId xmlns:a16="http://schemas.microsoft.com/office/drawing/2014/main" id="{FDDE4A9A-15B7-4BFE-8415-CEFAC9E34AFA}"/>
              </a:ext>
            </a:extLst>
          </p:cNvPr>
          <p:cNvSpPr txBox="1">
            <a:spLocks/>
          </p:cNvSpPr>
          <p:nvPr/>
        </p:nvSpPr>
        <p:spPr>
          <a:xfrm>
            <a:off x="194583" y="147765"/>
            <a:ext cx="8035018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 Electronics and user interface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010FDA3-FD9F-4CCE-8F72-859A7D654A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0"/>
          <a:stretch/>
        </p:blipFill>
        <p:spPr>
          <a:xfrm>
            <a:off x="533400" y="3658903"/>
            <a:ext cx="4351936" cy="244887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9761D9B-99CF-49B5-BDD4-FF389B8C40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95" y="3903900"/>
            <a:ext cx="1865534" cy="186553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08BA6BB-474E-43C3-B025-B9243E3BB9F1}"/>
              </a:ext>
            </a:extLst>
          </p:cNvPr>
          <p:cNvSpPr/>
          <p:nvPr/>
        </p:nvSpPr>
        <p:spPr>
          <a:xfrm>
            <a:off x="3512289" y="3287878"/>
            <a:ext cx="890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ea typeface="Verdana" panose="020B0604030504040204" pitchFamily="34" charset="0"/>
                <a:cs typeface="Arial" pitchFamily="34" charset="0"/>
              </a:rPr>
              <a:t>Keypad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02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966788" y="1444625"/>
            <a:ext cx="10915650" cy="412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7675" marR="0" lvl="0" indent="-447675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3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  <a:p>
            <a:pPr marL="447675" marR="0" lvl="0" indent="-447675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Circuit</a:t>
            </a:r>
          </a:p>
          <a:p>
            <a:pPr marL="447675" marR="0" lvl="0" indent="-447675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and Flue Circuit </a:t>
            </a:r>
          </a:p>
          <a:p>
            <a:pPr marL="447675" marR="0" lvl="0" indent="-447675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interface</a:t>
            </a:r>
          </a:p>
          <a:p>
            <a:pPr marL="447675" marR="0" lvl="0" indent="-447675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card and parameter programming</a:t>
            </a:r>
          </a:p>
          <a:p>
            <a:pPr marL="447675" marR="0" lvl="0" indent="-447675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</a:p>
          <a:p>
            <a:pPr marL="447675" marR="0" lvl="0" indent="-447675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DE10ADD-212F-4583-A845-BE2AE588DB45}"/>
              </a:ext>
            </a:extLst>
          </p:cNvPr>
          <p:cNvSpPr/>
          <p:nvPr/>
        </p:nvSpPr>
        <p:spPr>
          <a:xfrm>
            <a:off x="257023" y="88179"/>
            <a:ext cx="3219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spc="-1" dirty="0">
                <a:solidFill>
                  <a:srgbClr val="000000"/>
                </a:solidFill>
                <a:ea typeface="Verdana"/>
              </a:rPr>
              <a:t>VICTRIX PRO V2</a:t>
            </a:r>
            <a:endParaRPr lang="it-IT" sz="3600" b="1" spc="-1" dirty="0"/>
          </a:p>
        </p:txBody>
      </p:sp>
    </p:spTree>
    <p:extLst>
      <p:ext uri="{BB962C8B-B14F-4D97-AF65-F5344CB8AC3E}">
        <p14:creationId xmlns:p14="http://schemas.microsoft.com/office/powerpoint/2010/main" val="320983534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Titolo 12"/>
          <p:cNvSpPr/>
          <p:nvPr/>
        </p:nvSpPr>
        <p:spPr>
          <a:xfrm>
            <a:off x="1052945" y="5375564"/>
            <a:ext cx="3297382" cy="276999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MAIN SCREEN</a:t>
            </a:r>
            <a:endParaRPr lang="it-IT" b="0" strike="noStrike" spc="-1" dirty="0">
              <a:latin typeface="Arial"/>
            </a:endParaRPr>
          </a:p>
        </p:txBody>
      </p:sp>
      <p:pic>
        <p:nvPicPr>
          <p:cNvPr id="1506" name="Immagine 87"/>
          <p:cNvPicPr/>
          <p:nvPr/>
        </p:nvPicPr>
        <p:blipFill>
          <a:blip r:embed="rId2"/>
          <a:stretch/>
        </p:blipFill>
        <p:spPr>
          <a:xfrm>
            <a:off x="1068912" y="2004291"/>
            <a:ext cx="3549269" cy="2900218"/>
          </a:xfrm>
          <a:prstGeom prst="rect">
            <a:avLst/>
          </a:prstGeom>
          <a:ln w="12700">
            <a:solidFill>
              <a:srgbClr val="000000"/>
            </a:solidFill>
            <a:round/>
          </a:ln>
        </p:spPr>
      </p:pic>
      <p:sp>
        <p:nvSpPr>
          <p:cNvPr id="1507" name="Titolo 14"/>
          <p:cNvSpPr/>
          <p:nvPr/>
        </p:nvSpPr>
        <p:spPr>
          <a:xfrm>
            <a:off x="6779491" y="5229582"/>
            <a:ext cx="3727483" cy="430887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MAIN SCREEN ON SLAVE BOILER </a:t>
            </a:r>
            <a:r>
              <a:rPr lang="it-IT" sz="1400" b="1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1400" b="1" spc="-1" dirty="0" err="1">
                <a:solidFill>
                  <a:srgbClr val="000000"/>
                </a:solidFill>
                <a:latin typeface="Calibri"/>
                <a:ea typeface="DejaVu Sans"/>
              </a:rPr>
              <a:t>when</a:t>
            </a:r>
            <a:r>
              <a:rPr lang="it-IT" sz="1400" b="1" spc="-1" dirty="0">
                <a:solidFill>
                  <a:srgbClr val="000000"/>
                </a:solidFill>
                <a:latin typeface="Calibri"/>
                <a:ea typeface="DejaVu Sans"/>
              </a:rPr>
              <a:t> the </a:t>
            </a:r>
            <a:r>
              <a:rPr lang="it-IT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«EASY CASCADE» </a:t>
            </a:r>
            <a:r>
              <a:rPr lang="it-IT" sz="1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is</a:t>
            </a:r>
            <a:r>
              <a:rPr lang="it-IT" sz="1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it-IT" sz="14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connected</a:t>
            </a:r>
            <a:r>
              <a:rPr lang="it-IT" sz="1400" b="1" spc="-1" dirty="0">
                <a:solidFill>
                  <a:srgbClr val="000000"/>
                </a:solidFill>
                <a:ea typeface="DejaVu Sans"/>
              </a:rPr>
              <a:t>) </a:t>
            </a:r>
            <a:endParaRPr lang="it-IT" sz="1400" b="0" strike="noStrike" spc="-1" dirty="0">
              <a:latin typeface="Arial"/>
            </a:endParaRPr>
          </a:p>
        </p:txBody>
      </p:sp>
      <p:pic>
        <p:nvPicPr>
          <p:cNvPr id="1508" name="Immagine 88"/>
          <p:cNvPicPr/>
          <p:nvPr/>
        </p:nvPicPr>
        <p:blipFill>
          <a:blip r:embed="rId3"/>
          <a:stretch/>
        </p:blipFill>
        <p:spPr>
          <a:xfrm>
            <a:off x="6796808" y="1995055"/>
            <a:ext cx="3612574" cy="2865985"/>
          </a:xfrm>
          <a:prstGeom prst="rect">
            <a:avLst/>
          </a:prstGeom>
          <a:ln w="0">
            <a:noFill/>
          </a:ln>
        </p:spPr>
      </p:pic>
      <p:sp>
        <p:nvSpPr>
          <p:cNvPr id="9" name="Titolo 6">
            <a:extLst>
              <a:ext uri="{FF2B5EF4-FFF2-40B4-BE49-F238E27FC236}">
                <a16:creationId xmlns:a16="http://schemas.microsoft.com/office/drawing/2014/main" id="{F354B1E5-89DD-4B51-AA6B-470E756C4DA5}"/>
              </a:ext>
            </a:extLst>
          </p:cNvPr>
          <p:cNvSpPr txBox="1">
            <a:spLocks/>
          </p:cNvSpPr>
          <p:nvPr/>
        </p:nvSpPr>
        <p:spPr>
          <a:xfrm>
            <a:off x="194583" y="147765"/>
            <a:ext cx="8035018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 Electronics and user interface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396BD96-FBFA-493E-987F-EB86EE2EC2E5}"/>
              </a:ext>
            </a:extLst>
          </p:cNvPr>
          <p:cNvSpPr/>
          <p:nvPr/>
        </p:nvSpPr>
        <p:spPr>
          <a:xfrm>
            <a:off x="3205018" y="1147681"/>
            <a:ext cx="50707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Graphic INTERFACE and menus</a:t>
            </a:r>
          </a:p>
        </p:txBody>
      </p:sp>
    </p:spTree>
    <p:extLst>
      <p:ext uri="{BB962C8B-B14F-4D97-AF65-F5344CB8AC3E}">
        <p14:creationId xmlns:p14="http://schemas.microsoft.com/office/powerpoint/2010/main" val="1216425294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6">
            <a:extLst>
              <a:ext uri="{FF2B5EF4-FFF2-40B4-BE49-F238E27FC236}">
                <a16:creationId xmlns:a16="http://schemas.microsoft.com/office/drawing/2014/main" id="{9A9EFD42-FBD8-4844-A082-438C2AB230CD}"/>
              </a:ext>
            </a:extLst>
          </p:cNvPr>
          <p:cNvSpPr txBox="1">
            <a:spLocks/>
          </p:cNvSpPr>
          <p:nvPr/>
        </p:nvSpPr>
        <p:spPr>
          <a:xfrm>
            <a:off x="154998" y="119314"/>
            <a:ext cx="10321983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 Electronics and user interface: settings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5C38BADE-A555-48E2-BE1E-C688139391A3}"/>
              </a:ext>
            </a:extLst>
          </p:cNvPr>
          <p:cNvSpPr txBox="1">
            <a:spLocks/>
          </p:cNvSpPr>
          <p:nvPr/>
        </p:nvSpPr>
        <p:spPr>
          <a:xfrm>
            <a:off x="8996215" y="892674"/>
            <a:ext cx="2863273" cy="7466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 algn="ctr">
              <a:lnSpc>
                <a:spcPct val="150000"/>
              </a:lnSpc>
            </a:pPr>
            <a:r>
              <a:rPr lang="en-GB" b="1" dirty="0">
                <a:solidFill>
                  <a:prstClr val="black"/>
                </a:solidFill>
                <a:ea typeface="Verdana" panose="020B0604030504040204" pitchFamily="34" charset="0"/>
              </a:rPr>
              <a:t>Example of a submenu</a:t>
            </a:r>
          </a:p>
          <a:p>
            <a:pPr marL="0" lvl="1" algn="ctr">
              <a:lnSpc>
                <a:spcPct val="150000"/>
              </a:lnSpc>
            </a:pPr>
            <a:r>
              <a:rPr lang="en-GB" sz="1600" b="1" dirty="0">
                <a:solidFill>
                  <a:prstClr val="black"/>
                </a:solidFill>
                <a:ea typeface="Verdana" panose="020B0604030504040204" pitchFamily="34" charset="0"/>
              </a:rPr>
              <a:t>Central Heating settings</a:t>
            </a:r>
          </a:p>
        </p:txBody>
      </p:sp>
      <p:sp>
        <p:nvSpPr>
          <p:cNvPr id="11" name="Titolo 6">
            <a:extLst>
              <a:ext uri="{FF2B5EF4-FFF2-40B4-BE49-F238E27FC236}">
                <a16:creationId xmlns:a16="http://schemas.microsoft.com/office/drawing/2014/main" id="{BD7E5FFF-554F-4A24-B1B0-F60CE7BB449A}"/>
              </a:ext>
            </a:extLst>
          </p:cNvPr>
          <p:cNvSpPr txBox="1">
            <a:spLocks/>
          </p:cNvSpPr>
          <p:nvPr/>
        </p:nvSpPr>
        <p:spPr>
          <a:xfrm>
            <a:off x="232400" y="879546"/>
            <a:ext cx="3702292" cy="7880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ea typeface="Verdana" panose="020B0604030504040204" pitchFamily="34" charset="0"/>
              </a:rPr>
              <a:t>User menu</a:t>
            </a:r>
          </a:p>
          <a:p>
            <a:pPr marL="361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ea typeface="Verdana" panose="020B0604030504040204" pitchFamily="34" charset="0"/>
              </a:rPr>
              <a:t>Service menu </a:t>
            </a:r>
            <a:r>
              <a:rPr lang="en-GB" sz="1600" dirty="0">
                <a:ea typeface="Verdana" panose="020B0604030504040204" pitchFamily="34" charset="0"/>
              </a:rPr>
              <a:t>(password protected)</a:t>
            </a:r>
            <a:endParaRPr lang="en-GB" dirty="0">
              <a:ea typeface="Verdana" panose="020B060403050404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2AD032F-C851-4399-A46F-5008947F3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509" y="1731424"/>
            <a:ext cx="2919285" cy="2887953"/>
          </a:xfrm>
          <a:prstGeom prst="rect">
            <a:avLst/>
          </a:prstGeom>
        </p:spPr>
      </p:pic>
      <p:sp>
        <p:nvSpPr>
          <p:cNvPr id="8" name="Titolo 6">
            <a:extLst>
              <a:ext uri="{FF2B5EF4-FFF2-40B4-BE49-F238E27FC236}">
                <a16:creationId xmlns:a16="http://schemas.microsoft.com/office/drawing/2014/main" id="{68B55AD1-0B13-4221-9466-3E21F5919286}"/>
              </a:ext>
            </a:extLst>
          </p:cNvPr>
          <p:cNvSpPr txBox="1">
            <a:spLocks/>
          </p:cNvSpPr>
          <p:nvPr/>
        </p:nvSpPr>
        <p:spPr>
          <a:xfrm>
            <a:off x="4673599" y="948820"/>
            <a:ext cx="2863273" cy="17543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61950" lvl="1" indent="-285750">
              <a:buFont typeface="Arial" panose="020B0604020202020204" pitchFamily="34" charset="0"/>
              <a:buChar char="•"/>
            </a:pPr>
            <a:r>
              <a:rPr lang="en-GB" b="1" dirty="0">
                <a:ea typeface="Verdana" panose="020B0604030504040204" pitchFamily="34" charset="0"/>
              </a:rPr>
              <a:t>User menu</a:t>
            </a:r>
          </a:p>
          <a:p>
            <a:pPr marL="419100" lvl="1" indent="-342900">
              <a:buFont typeface="+mj-lt"/>
              <a:buAutoNum type="arabicParenR"/>
            </a:pP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Central Heating</a:t>
            </a:r>
          </a:p>
          <a:p>
            <a:pPr marL="419100" lvl="1" indent="-342900">
              <a:buFont typeface="+mj-lt"/>
              <a:buAutoNum type="arabicParenR"/>
            </a:pP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DHW</a:t>
            </a:r>
          </a:p>
          <a:p>
            <a:pPr marL="419100" lvl="1" indent="-342900">
              <a:buFont typeface="+mj-lt"/>
              <a:buAutoNum type="arabicParenR"/>
            </a:pP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Holiday</a:t>
            </a:r>
          </a:p>
          <a:p>
            <a:pPr marL="419100" lvl="1" indent="-342900">
              <a:buFont typeface="+mj-lt"/>
              <a:buAutoNum type="arabicParenR"/>
            </a:pP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Settings</a:t>
            </a:r>
          </a:p>
          <a:p>
            <a:pPr marL="419100" lvl="1" indent="-342900">
              <a:buFont typeface="+mj-lt"/>
              <a:buAutoNum type="arabicParenR"/>
            </a:pP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Diagnostic</a:t>
            </a:r>
          </a:p>
          <a:p>
            <a:pPr marL="419100" lvl="1" indent="-342900">
              <a:buFont typeface="+mj-lt"/>
              <a:buAutoNum type="arabicParenR"/>
            </a:pPr>
            <a:r>
              <a:rPr lang="en-GB" sz="16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Maintenance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0950D384-0AD1-467C-A23F-B505EB7D4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360" y="2709799"/>
            <a:ext cx="2910625" cy="289774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EA203CE-5B19-43EF-A24E-C91049D7FA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3171" r="3364" b="2647"/>
          <a:stretch/>
        </p:blipFill>
        <p:spPr>
          <a:xfrm>
            <a:off x="350982" y="1967346"/>
            <a:ext cx="281709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31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6">
            <a:extLst>
              <a:ext uri="{FF2B5EF4-FFF2-40B4-BE49-F238E27FC236}">
                <a16:creationId xmlns:a16="http://schemas.microsoft.com/office/drawing/2014/main" id="{84DC0FB5-4275-4B72-BB20-38ADADD942BA}"/>
              </a:ext>
            </a:extLst>
          </p:cNvPr>
          <p:cNvSpPr txBox="1">
            <a:spLocks/>
          </p:cNvSpPr>
          <p:nvPr/>
        </p:nvSpPr>
        <p:spPr>
          <a:xfrm>
            <a:off x="194583" y="147765"/>
            <a:ext cx="8035018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 Electronics and user interface: settings</a:t>
            </a:r>
          </a:p>
        </p:txBody>
      </p:sp>
      <p:sp>
        <p:nvSpPr>
          <p:cNvPr id="4" name="Titolo 6">
            <a:extLst>
              <a:ext uri="{FF2B5EF4-FFF2-40B4-BE49-F238E27FC236}">
                <a16:creationId xmlns:a16="http://schemas.microsoft.com/office/drawing/2014/main" id="{D1AFAED0-9EDD-45DE-B815-C9CF0D3539A3}"/>
              </a:ext>
            </a:extLst>
          </p:cNvPr>
          <p:cNvSpPr txBox="1">
            <a:spLocks/>
          </p:cNvSpPr>
          <p:nvPr/>
        </p:nvSpPr>
        <p:spPr>
          <a:xfrm>
            <a:off x="341744" y="764704"/>
            <a:ext cx="11517747" cy="46245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just">
              <a:defRPr/>
            </a:pP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With this electronic board, </a:t>
            </a:r>
            <a:r>
              <a:rPr lang="en-GB" sz="18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which has a large number of relays</a:t>
            </a: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, it is possible to manage  2 heating circuits (2 direct zones, or one direct + one mixed) + DHW tank.</a:t>
            </a:r>
          </a:p>
          <a:p>
            <a:pPr lvl="0" algn="just">
              <a:defRPr/>
            </a:pP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This makes it possible to satisfy most installations, without having to add the cascade manager.</a:t>
            </a:r>
          </a:p>
          <a:p>
            <a:pPr lvl="0" algn="just">
              <a:defRPr/>
            </a:pPr>
            <a:endParaRPr kumimoji="0" lang="it-IT" sz="16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lvl="0" algn="just">
              <a:defRPr/>
            </a:pPr>
            <a:r>
              <a:rPr lang="it-IT" sz="16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GENERAL SETTINGS</a:t>
            </a:r>
          </a:p>
          <a:p>
            <a:pPr lvl="0" algn="just">
              <a:defRPr/>
            </a:pPr>
            <a:endParaRPr lang="it-IT" sz="1600" b="1" dirty="0"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Possibility of </a:t>
            </a: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parallel operation of DHW and Heating 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( for low inertia systems such as fan coils, to simultaneously serve the system and DHW, "inhibiting" DHW priority);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Possibility of programming the CH and DHW time bands 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(ECO, COMFORT, OFF mode, Holiday, etc, etc…); </a:t>
            </a:r>
          </a:p>
          <a:p>
            <a:pPr marL="360363"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GB" sz="1400" i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previously models there was no time band for either heating or DHW, external thermoregulation was required</a:t>
            </a:r>
            <a:r>
              <a:rPr lang="en-GB" sz="1600" i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;</a:t>
            </a:r>
            <a:endParaRPr lang="en-GB" sz="1600" dirty="0">
              <a:solidFill>
                <a:prstClr val="black"/>
              </a:solidFill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285840" indent="-28584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GB" sz="1600" b="1" spc="-1" dirty="0">
                <a:solidFill>
                  <a:srgbClr val="000000"/>
                </a:solidFill>
                <a:latin typeface="+mn-lt"/>
                <a:ea typeface="Verdana"/>
              </a:rPr>
              <a:t>Manual test of multifunction relays </a:t>
            </a:r>
            <a:r>
              <a:rPr lang="en-GB" sz="1600" spc="-1" dirty="0">
                <a:solidFill>
                  <a:srgbClr val="000000"/>
                </a:solidFill>
                <a:latin typeface="+mn-lt"/>
                <a:ea typeface="Verdana"/>
              </a:rPr>
              <a:t>that have been programmed;</a:t>
            </a:r>
            <a:endParaRPr lang="it-IT" sz="1600" spc="-1" dirty="0">
              <a:latin typeface="+mn-lt"/>
            </a:endParaRPr>
          </a:p>
          <a:p>
            <a:pPr marL="285840" indent="-28584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GB" sz="1600" b="1" spc="-1" dirty="0">
                <a:solidFill>
                  <a:srgbClr val="000000"/>
                </a:solidFill>
                <a:latin typeface="+mn-lt"/>
                <a:ea typeface="Verdana"/>
              </a:rPr>
              <a:t>Maintenance menu </a:t>
            </a:r>
            <a:r>
              <a:rPr lang="en-GB" sz="1600" spc="-1" dirty="0">
                <a:solidFill>
                  <a:srgbClr val="000000"/>
                </a:solidFill>
                <a:latin typeface="+mn-lt"/>
                <a:ea typeface="Verdana"/>
              </a:rPr>
              <a:t>with the possibility of entering the Service phone number and the day/month/year of scheduled maintenance;</a:t>
            </a:r>
          </a:p>
          <a:p>
            <a:pPr marL="285840" indent="-28584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GB" sz="1600" b="1" spc="-1" dirty="0">
                <a:solidFill>
                  <a:srgbClr val="000000"/>
                </a:solidFill>
                <a:latin typeface="+mn-lt"/>
                <a:ea typeface="Verdana"/>
              </a:rPr>
              <a:t>Air vent </a:t>
            </a:r>
            <a:r>
              <a:rPr lang="en-GB" sz="1600" spc="-1" dirty="0">
                <a:solidFill>
                  <a:srgbClr val="000000"/>
                </a:solidFill>
                <a:latin typeface="+mn-lt"/>
                <a:ea typeface="Verdana"/>
              </a:rPr>
              <a:t>function </a:t>
            </a:r>
            <a:r>
              <a:rPr lang="en-GB" sz="1400" spc="-1" dirty="0">
                <a:solidFill>
                  <a:srgbClr val="000000"/>
                </a:solidFill>
                <a:latin typeface="+mn-lt"/>
                <a:ea typeface="Verdana"/>
              </a:rPr>
              <a:t>( standard enabled )</a:t>
            </a:r>
          </a:p>
          <a:p>
            <a:pPr marL="285840" indent="-28584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en-GB" sz="1600" spc="-1" dirty="0">
                <a:solidFill>
                  <a:srgbClr val="000000"/>
                </a:solidFill>
                <a:highlight>
                  <a:srgbClr val="FFFF00"/>
                </a:highlight>
                <a:latin typeface="+mn-lt"/>
                <a:ea typeface="Verdana"/>
              </a:rPr>
              <a:t>Main probe kits remain confirmed (external probe, storage tank probe, system delivery probe). </a:t>
            </a:r>
            <a:endParaRPr lang="it-IT" sz="1600" dirty="0">
              <a:solidFill>
                <a:prstClr val="black"/>
              </a:solidFill>
              <a:latin typeface="+mn-lt"/>
              <a:ea typeface="Verdana" panose="020B060403050404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306516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6">
            <a:extLst>
              <a:ext uri="{FF2B5EF4-FFF2-40B4-BE49-F238E27FC236}">
                <a16:creationId xmlns:a16="http://schemas.microsoft.com/office/drawing/2014/main" id="{6223528E-F6A0-46AD-862E-5CD792C3A626}"/>
              </a:ext>
            </a:extLst>
          </p:cNvPr>
          <p:cNvSpPr txBox="1">
            <a:spLocks/>
          </p:cNvSpPr>
          <p:nvPr/>
        </p:nvSpPr>
        <p:spPr>
          <a:xfrm>
            <a:off x="341744" y="764704"/>
            <a:ext cx="11517747" cy="539121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just">
              <a:defRPr/>
            </a:pP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With this electronic board, </a:t>
            </a:r>
            <a:r>
              <a:rPr lang="en-GB" sz="1800" b="1" dirty="0">
                <a:latin typeface="+mn-lt"/>
                <a:ea typeface="Verdana" panose="020B0604030504040204" pitchFamily="34" charset="0"/>
                <a:cs typeface="Arial" pitchFamily="34" charset="0"/>
              </a:rPr>
              <a:t>which has a large number of relays</a:t>
            </a: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, it is possible to manage  2 heating circuits (2 direct zones, or one direct + one mixed) + DHW tank.</a:t>
            </a:r>
          </a:p>
          <a:p>
            <a:pPr lvl="0" algn="just">
              <a:defRPr/>
            </a:pPr>
            <a:r>
              <a:rPr lang="en-GB" sz="1800" dirty="0">
                <a:latin typeface="+mn-lt"/>
                <a:ea typeface="Verdana" panose="020B0604030504040204" pitchFamily="34" charset="0"/>
                <a:cs typeface="Arial" pitchFamily="34" charset="0"/>
              </a:rPr>
              <a:t>This makes it possible to satisfy most installations, without having to add the cascade manager.</a:t>
            </a:r>
          </a:p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endParaRPr lang="it-IT" sz="1400" b="1" dirty="0"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285750" lvl="0" indent="-28575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kumimoji="0" lang="it-IT" sz="16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Verdana" panose="020B0604030504040204" pitchFamily="34" charset="0"/>
                <a:cs typeface="Arial" pitchFamily="34" charset="0"/>
              </a:rPr>
              <a:t>HEATING ZONES</a:t>
            </a:r>
            <a:endParaRPr kumimoji="0" lang="it-IT" sz="10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Setting of differentiated 2 temperature sets, possible by setting 2 differentiated temperature curves;</a:t>
            </a: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2 free contacts thermostats or standard Open </a:t>
            </a:r>
            <a:r>
              <a:rPr lang="en-GB" sz="1600" b="1" dirty="0" err="1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Therm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;</a:t>
            </a: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spc="-1" dirty="0">
                <a:solidFill>
                  <a:srgbClr val="000000"/>
                </a:solidFill>
                <a:latin typeface="+mn-lt"/>
                <a:ea typeface="Verdana"/>
              </a:rPr>
              <a:t>Continuous pump function for heating;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defRPr/>
            </a:pPr>
            <a:endParaRPr lang="it-IT" sz="1000" spc="-1" dirty="0">
              <a:latin typeface="+mn-lt"/>
            </a:endParaRPr>
          </a:p>
          <a:p>
            <a:pPr marL="268288" indent="-268288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it-IT" sz="1600" b="1" spc="-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DHW OPERATIONS</a:t>
            </a:r>
            <a:endParaRPr lang="en-GB" sz="1600" b="1" dirty="0">
              <a:solidFill>
                <a:prstClr val="black"/>
              </a:solidFill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Management of the DHW operation with  </a:t>
            </a: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3-way valve 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(230 Vac) or  with </a:t>
            </a: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external pump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;</a:t>
            </a: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DHW cylinder  can be controlled by </a:t>
            </a: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NTC sensor 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or by free contact ( </a:t>
            </a: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DHW thermostat 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);</a:t>
            </a: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spc="-1" dirty="0">
                <a:solidFill>
                  <a:srgbClr val="000000"/>
                </a:solidFill>
                <a:latin typeface="+mn-lt"/>
                <a:ea typeface="Verdana"/>
              </a:rPr>
              <a:t>Possible </a:t>
            </a:r>
            <a:r>
              <a:rPr lang="en-GB" sz="1600" b="1" spc="-1" dirty="0">
                <a:solidFill>
                  <a:srgbClr val="000000"/>
                </a:solidFill>
                <a:latin typeface="+mn-lt"/>
                <a:ea typeface="Verdana"/>
              </a:rPr>
              <a:t>simultaneous DHW and heating functioning;</a:t>
            </a:r>
            <a:endParaRPr lang="en-GB" sz="1600" dirty="0">
              <a:solidFill>
                <a:prstClr val="black"/>
              </a:solidFill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b="1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Anti Legionella </a:t>
            </a:r>
            <a:r>
              <a:rPr lang="en-GB" sz="1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Arial" pitchFamily="34" charset="0"/>
              </a:rPr>
              <a:t>(with NTC probe, only)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defRPr/>
            </a:pPr>
            <a:endParaRPr lang="en-GB" sz="1000" b="1" spc="-1" dirty="0">
              <a:solidFill>
                <a:prstClr val="black"/>
              </a:solidFill>
              <a:latin typeface="+mn-lt"/>
              <a:ea typeface="Verdana" panose="020B0604030504040204" pitchFamily="34" charset="0"/>
              <a:cs typeface="Arial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spc="-1" dirty="0">
                <a:solidFill>
                  <a:srgbClr val="000000"/>
                </a:solidFill>
                <a:latin typeface="+mn-lt"/>
                <a:ea typeface="DejaVu Sans"/>
              </a:rPr>
              <a:t>“EASY CASCADE":</a:t>
            </a:r>
            <a:r>
              <a:rPr lang="en-GB" sz="1600" spc="-1" dirty="0">
                <a:solidFill>
                  <a:srgbClr val="000000"/>
                </a:solidFill>
                <a:latin typeface="+mn-lt"/>
                <a:ea typeface="DejaVu Sans"/>
              </a:rPr>
              <a:t> with the new boiler electronics you can manage up to 15 Victrix Pro V2 boilers. The limit of 5 boilers remain with IMG FLUES and HYDRAULIC KITS.</a:t>
            </a:r>
          </a:p>
          <a:p>
            <a:pPr marL="720725" indent="-452438" algn="just"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defRPr/>
            </a:pPr>
            <a:r>
              <a:rPr lang="en-GB" sz="1600" b="1" spc="-1" dirty="0">
                <a:solidFill>
                  <a:srgbClr val="FF0000"/>
                </a:solidFill>
                <a:latin typeface="+mn-lt"/>
                <a:ea typeface="DejaVu Sans"/>
              </a:rPr>
              <a:t>Note</a:t>
            </a:r>
            <a:r>
              <a:rPr lang="en-GB" sz="1600" spc="-1" dirty="0">
                <a:solidFill>
                  <a:srgbClr val="000000"/>
                </a:solidFill>
                <a:latin typeface="+mn-lt"/>
                <a:ea typeface="DejaVu Sans"/>
              </a:rPr>
              <a:t>: </a:t>
            </a:r>
            <a:r>
              <a:rPr lang="en-GB" sz="1600" i="1" u="sng" spc="-1" dirty="0">
                <a:solidFill>
                  <a:srgbClr val="000000"/>
                </a:solidFill>
                <a:latin typeface="+mn-lt"/>
                <a:ea typeface="DejaVu Sans"/>
              </a:rPr>
              <a:t>The “EASY CASCADE" of the Victrix Pro V2 is not compatible with previous versions (V-Pro V1)</a:t>
            </a:r>
            <a:r>
              <a:rPr lang="en-GB" sz="1600" spc="-1" dirty="0">
                <a:solidFill>
                  <a:srgbClr val="000000"/>
                </a:solidFill>
                <a:latin typeface="+mn-lt"/>
                <a:ea typeface="DejaVu Sans"/>
              </a:rPr>
              <a:t> due to V2 versions use a </a:t>
            </a:r>
            <a:r>
              <a:rPr lang="en-GB" sz="1600" u="sng" spc="-1" dirty="0">
                <a:solidFill>
                  <a:srgbClr val="000000"/>
                </a:solidFill>
                <a:latin typeface="+mn-lt"/>
                <a:ea typeface="DejaVu Sans"/>
              </a:rPr>
              <a:t>Modbus connection</a:t>
            </a:r>
            <a:r>
              <a:rPr lang="en-GB" sz="1600" spc="-1" dirty="0">
                <a:solidFill>
                  <a:srgbClr val="000000"/>
                </a:solidFill>
                <a:latin typeface="+mn-lt"/>
                <a:ea typeface="DejaVu Sans"/>
              </a:rPr>
              <a:t>.</a:t>
            </a:r>
            <a:endParaRPr lang="en-GB" sz="1600" dirty="0">
              <a:solidFill>
                <a:prstClr val="black"/>
              </a:solidFill>
              <a:latin typeface="+mn-lt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63CDA350-FF59-4ABC-8D0C-97BBEEBA6F54}"/>
              </a:ext>
            </a:extLst>
          </p:cNvPr>
          <p:cNvSpPr txBox="1">
            <a:spLocks/>
          </p:cNvSpPr>
          <p:nvPr/>
        </p:nvSpPr>
        <p:spPr>
          <a:xfrm>
            <a:off x="194583" y="147765"/>
            <a:ext cx="8035018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 Electronics and user interface: settings</a:t>
            </a:r>
          </a:p>
        </p:txBody>
      </p:sp>
    </p:spTree>
    <p:extLst>
      <p:ext uri="{BB962C8B-B14F-4D97-AF65-F5344CB8AC3E}">
        <p14:creationId xmlns:p14="http://schemas.microsoft.com/office/powerpoint/2010/main" val="76849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Titolo 6"/>
          <p:cNvSpPr/>
          <p:nvPr/>
        </p:nvSpPr>
        <p:spPr>
          <a:xfrm>
            <a:off x="333374" y="858150"/>
            <a:ext cx="11525251" cy="524502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marL="0" lvl="1" algn="just">
              <a:lnSpc>
                <a:spcPct val="100000"/>
              </a:lnSpc>
              <a:buClr>
                <a:srgbClr val="000000"/>
              </a:buClr>
            </a:pPr>
            <a:r>
              <a:rPr lang="en-PH" b="1" strike="noStrike" spc="-1" dirty="0">
                <a:solidFill>
                  <a:srgbClr val="000000"/>
                </a:solidFill>
                <a:ea typeface="Verdana"/>
              </a:rPr>
              <a:t>MODBUS </a:t>
            </a:r>
            <a:r>
              <a:rPr lang="en-PH" strike="noStrike" spc="-1" dirty="0">
                <a:solidFill>
                  <a:srgbClr val="000000"/>
                </a:solidFill>
                <a:ea typeface="Verdana"/>
              </a:rPr>
              <a:t>(used for BMS and simple cascade)</a:t>
            </a:r>
            <a:endParaRPr lang="en-PH" strike="noStrike" spc="-1" dirty="0"/>
          </a:p>
          <a:p>
            <a:pPr marL="361950" indent="-36195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PH" sz="1200" b="0" strike="noStrike" spc="-1" dirty="0"/>
          </a:p>
          <a:p>
            <a:pPr marL="0" lvl="1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</a:pPr>
            <a:r>
              <a:rPr lang="en-PH" b="1" strike="noStrike" spc="-1" dirty="0">
                <a:solidFill>
                  <a:srgbClr val="000000"/>
                </a:solidFill>
                <a:ea typeface="Verdana"/>
              </a:rPr>
              <a:t>OPENTHERM</a:t>
            </a:r>
            <a:endParaRPr lang="en-PH" b="0" strike="noStrike" spc="-1" dirty="0"/>
          </a:p>
          <a:p>
            <a:pPr marL="361950" lvl="2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spc="-1" dirty="0">
                <a:solidFill>
                  <a:srgbClr val="000000"/>
                </a:solidFill>
                <a:ea typeface="Verdana"/>
              </a:rPr>
              <a:t>2 standard Open-</a:t>
            </a:r>
            <a:r>
              <a:rPr lang="en-PH" spc="-1" dirty="0" err="1">
                <a:solidFill>
                  <a:srgbClr val="000000"/>
                </a:solidFill>
                <a:ea typeface="Verdana"/>
              </a:rPr>
              <a:t>Therm</a:t>
            </a:r>
            <a:r>
              <a:rPr lang="en-PH" spc="-1" dirty="0">
                <a:solidFill>
                  <a:srgbClr val="000000"/>
                </a:solidFill>
                <a:ea typeface="Verdana"/>
              </a:rPr>
              <a:t> inputs are available, one for each zone;</a:t>
            </a:r>
          </a:p>
          <a:p>
            <a:pPr marL="720725" lvl="2" indent="-360363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PH" sz="1400" b="1" spc="-1" dirty="0">
                <a:solidFill>
                  <a:srgbClr val="000000"/>
                </a:solidFill>
                <a:ea typeface="Verdana"/>
              </a:rPr>
              <a:t>Note</a:t>
            </a:r>
            <a:r>
              <a:rPr lang="en-PH" sz="1400" b="1" strike="noStrike" spc="-1" dirty="0">
                <a:solidFill>
                  <a:srgbClr val="000000"/>
                </a:solidFill>
                <a:ea typeface="Verdana"/>
              </a:rPr>
              <a:t>:</a:t>
            </a:r>
            <a:r>
              <a:rPr lang="en-PH" sz="1400" b="0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PH" sz="1400" spc="-1" dirty="0">
                <a:solidFill>
                  <a:srgbClr val="000000"/>
                </a:solidFill>
                <a:ea typeface="Verdana"/>
              </a:rPr>
              <a:t>If an Open-</a:t>
            </a:r>
            <a:r>
              <a:rPr lang="en-PH" sz="1400" spc="-1" dirty="0" err="1">
                <a:solidFill>
                  <a:srgbClr val="000000"/>
                </a:solidFill>
                <a:ea typeface="Verdana"/>
              </a:rPr>
              <a:t>Therm</a:t>
            </a:r>
            <a:r>
              <a:rPr lang="en-PH" sz="1400" spc="-1" dirty="0">
                <a:solidFill>
                  <a:srgbClr val="000000"/>
                </a:solidFill>
                <a:ea typeface="Verdana"/>
              </a:rPr>
              <a:t> device is installed as a zone thermostat, DHW regulation can only be controlled if it is connected to the terminals of the first zone (if the device has DHW regulation).</a:t>
            </a:r>
            <a:endParaRPr lang="en-PH" sz="1400" b="0" strike="noStrike" spc="-1" dirty="0"/>
          </a:p>
          <a:p>
            <a:pPr marL="361950" lvl="3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b="0" strike="noStrike" spc="-1" dirty="0">
                <a:solidFill>
                  <a:srgbClr val="000000"/>
                </a:solidFill>
                <a:highlight>
                  <a:srgbClr val="FFFF00"/>
                </a:highlight>
                <a:ea typeface="Verdana"/>
              </a:rPr>
              <a:t>The Honeywell T3M Thermostat tested in laboratory;</a:t>
            </a:r>
            <a:endParaRPr lang="en-PH" b="0" strike="noStrike" spc="-1" dirty="0">
              <a:highlight>
                <a:srgbClr val="FFFF00"/>
              </a:highlight>
            </a:endParaRPr>
          </a:p>
          <a:p>
            <a:pPr marL="361950" lvl="3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spc="-1" dirty="0">
                <a:solidFill>
                  <a:srgbClr val="000000"/>
                </a:solidFill>
                <a:ea typeface="Verdana"/>
              </a:rPr>
              <a:t>T</a:t>
            </a:r>
            <a:r>
              <a:rPr lang="en-PH" b="0" strike="noStrike" spc="-1" dirty="0">
                <a:solidFill>
                  <a:srgbClr val="000000"/>
                </a:solidFill>
                <a:ea typeface="Verdana"/>
              </a:rPr>
              <a:t>he 2 OT inputs can be used for 2 clean contact thermostats;</a:t>
            </a:r>
            <a:endParaRPr lang="en-PH" b="0" strike="noStrike" spc="-1" dirty="0"/>
          </a:p>
          <a:p>
            <a:pPr marL="361950" lvl="3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b="0" strike="noStrike" spc="-1" dirty="0">
                <a:solidFill>
                  <a:srgbClr val="000000"/>
                </a:solidFill>
                <a:ea typeface="Verdana"/>
              </a:rPr>
              <a:t>The IMG-BUS protocol (CAR V2) is </a:t>
            </a:r>
            <a:r>
              <a:rPr lang="en-PH" b="0" u="sng" strike="noStrike" spc="-1" dirty="0">
                <a:solidFill>
                  <a:srgbClr val="000000"/>
                </a:solidFill>
                <a:uFillTx/>
                <a:ea typeface="Verdana"/>
              </a:rPr>
              <a:t>not</a:t>
            </a:r>
            <a:r>
              <a:rPr lang="en-PH" b="0" strike="noStrike" spc="-1" dirty="0">
                <a:solidFill>
                  <a:srgbClr val="000000"/>
                </a:solidFill>
                <a:ea typeface="Verdana"/>
              </a:rPr>
              <a:t> compatible.</a:t>
            </a:r>
            <a:endParaRPr lang="en-PH" b="0" strike="noStrike" spc="-1" dirty="0"/>
          </a:p>
          <a:p>
            <a:pPr marL="361950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endParaRPr lang="en-PH" sz="1200" b="0" strike="noStrike" spc="-1" dirty="0"/>
          </a:p>
          <a:p>
            <a:pPr marL="0" lvl="1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</a:pPr>
            <a:r>
              <a:rPr lang="en-PH" b="1" strike="noStrike" spc="-1" dirty="0">
                <a:solidFill>
                  <a:srgbClr val="000000"/>
                </a:solidFill>
                <a:ea typeface="Verdana"/>
              </a:rPr>
              <a:t>BUS EBV</a:t>
            </a:r>
            <a:endParaRPr lang="en-PH" b="0" strike="noStrike" spc="-1" dirty="0"/>
          </a:p>
          <a:p>
            <a:pPr marL="361950" lvl="2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b="1" u="sng" strike="noStrike" spc="-1" dirty="0">
                <a:solidFill>
                  <a:srgbClr val="000000"/>
                </a:solidFill>
                <a:uFillTx/>
                <a:ea typeface="Verdana"/>
              </a:rPr>
              <a:t>New</a:t>
            </a:r>
            <a:r>
              <a:rPr lang="en-PH" b="1" strike="noStrike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PH" b="0" strike="noStrike" spc="-1" dirty="0">
                <a:solidFill>
                  <a:srgbClr val="000000"/>
                </a:solidFill>
                <a:ea typeface="Verdana"/>
              </a:rPr>
              <a:t>EBV cascade and zones regulator</a:t>
            </a:r>
            <a:endParaRPr lang="en-PH" b="0" strike="noStrike" spc="-1" dirty="0"/>
          </a:p>
          <a:p>
            <a:pPr marL="361950" lvl="2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spc="-1" dirty="0">
                <a:solidFill>
                  <a:srgbClr val="000000"/>
                </a:solidFill>
                <a:ea typeface="Verdana"/>
              </a:rPr>
              <a:t>Compatible with current EBV cascade and zones regulator (code 3.015244)</a:t>
            </a:r>
            <a:endParaRPr lang="en-PH" spc="-1" dirty="0"/>
          </a:p>
          <a:p>
            <a:pPr marL="361950" lvl="2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spc="-1" dirty="0">
                <a:solidFill>
                  <a:srgbClr val="000000"/>
                </a:solidFill>
                <a:ea typeface="Verdana"/>
              </a:rPr>
              <a:t>Compatible with current remote control for single boiler (single installation); code 3.020358</a:t>
            </a:r>
          </a:p>
          <a:p>
            <a:pPr marL="361950" lvl="2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en-PH" b="0" strike="noStrike" spc="-1" dirty="0">
                <a:solidFill>
                  <a:srgbClr val="000000"/>
                </a:solidFill>
                <a:ea typeface="Verdana"/>
              </a:rPr>
              <a:t>The Clip-In </a:t>
            </a:r>
            <a:r>
              <a:rPr lang="en-PH" b="1" spc="-1" dirty="0">
                <a:solidFill>
                  <a:srgbClr val="000000"/>
                </a:solidFill>
                <a:ea typeface="Verdana"/>
              </a:rPr>
              <a:t>VICTRIX PRO V2 is optional </a:t>
            </a:r>
            <a:r>
              <a:rPr lang="en-PH" b="0" strike="noStrike" spc="-1" dirty="0">
                <a:solidFill>
                  <a:srgbClr val="000000"/>
                </a:solidFill>
                <a:ea typeface="Verdana"/>
              </a:rPr>
              <a:t> (same one of former VICTRIX PRO)</a:t>
            </a:r>
            <a:endParaRPr lang="en-PH" b="1" strike="noStrike" spc="-1" dirty="0"/>
          </a:p>
          <a:p>
            <a:pPr marL="720725" lvl="2" indent="-360363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PH" sz="1400" b="0" strike="noStrike" spc="-1" dirty="0">
                <a:solidFill>
                  <a:srgbClr val="000000"/>
                </a:solidFill>
                <a:ea typeface="Verdana"/>
              </a:rPr>
              <a:t>Note: When </a:t>
            </a:r>
            <a:r>
              <a:rPr lang="en-PH" sz="1400" spc="-1" dirty="0">
                <a:solidFill>
                  <a:srgbClr val="000000"/>
                </a:solidFill>
                <a:ea typeface="Verdana"/>
              </a:rPr>
              <a:t>the device code 3.020358 -  3.015244 are </a:t>
            </a:r>
            <a:r>
              <a:rPr lang="en-PH" sz="1400" b="0" strike="noStrike" spc="-1" dirty="0">
                <a:solidFill>
                  <a:srgbClr val="000000"/>
                </a:solidFill>
                <a:ea typeface="Verdana"/>
              </a:rPr>
              <a:t>used, i</a:t>
            </a:r>
            <a:r>
              <a:rPr lang="en-PH" sz="1400" spc="-1" dirty="0">
                <a:solidFill>
                  <a:srgbClr val="000000"/>
                </a:solidFill>
                <a:ea typeface="Verdana"/>
              </a:rPr>
              <a:t>ts mandatory to install the CLIP_IN </a:t>
            </a:r>
            <a:r>
              <a:rPr lang="en-PH" sz="1400" b="0" strike="noStrike" spc="-1" dirty="0">
                <a:solidFill>
                  <a:srgbClr val="000000"/>
                </a:solidFill>
                <a:ea typeface="Verdana"/>
              </a:rPr>
              <a:t> </a:t>
            </a:r>
            <a:endParaRPr lang="en-PH" sz="1400" b="0" strike="noStrike" spc="-1" dirty="0"/>
          </a:p>
          <a:p>
            <a:pPr marL="361950" indent="-361950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endParaRPr lang="en-PH" sz="1050" b="1" strike="noStrike" spc="-1" dirty="0"/>
          </a:p>
          <a:p>
            <a:pPr marL="0" lvl="1" algn="just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</a:pPr>
            <a:r>
              <a:rPr lang="en-PH" b="1" strike="noStrike" spc="-1" dirty="0">
                <a:solidFill>
                  <a:srgbClr val="000000"/>
                </a:solidFill>
                <a:ea typeface="Verdana"/>
              </a:rPr>
              <a:t> 0-10 V inlet is available  </a:t>
            </a:r>
            <a:r>
              <a:rPr lang="en-PH" b="0" strike="noStrike" spc="-1" dirty="0">
                <a:solidFill>
                  <a:srgbClr val="000000"/>
                </a:solidFill>
                <a:ea typeface="Verdana"/>
              </a:rPr>
              <a:t>(same of VICTRIX PRO)</a:t>
            </a:r>
            <a:endParaRPr lang="en-PH" b="0" strike="noStrike" spc="-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B7598B-93E5-46AF-AC51-5B037B3D0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80" y="720436"/>
            <a:ext cx="651424" cy="651424"/>
          </a:xfrm>
          <a:prstGeom prst="rect">
            <a:avLst/>
          </a:prstGeom>
        </p:spPr>
      </p:pic>
      <p:sp>
        <p:nvSpPr>
          <p:cNvPr id="5" name="Titolo 6">
            <a:extLst>
              <a:ext uri="{FF2B5EF4-FFF2-40B4-BE49-F238E27FC236}">
                <a16:creationId xmlns:a16="http://schemas.microsoft.com/office/drawing/2014/main" id="{4780EF6F-6997-4CAA-95D3-B42FB715251D}"/>
              </a:ext>
            </a:extLst>
          </p:cNvPr>
          <p:cNvSpPr txBox="1">
            <a:spLocks/>
          </p:cNvSpPr>
          <p:nvPr/>
        </p:nvSpPr>
        <p:spPr>
          <a:xfrm>
            <a:off x="194582" y="121886"/>
            <a:ext cx="1143399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PH" sz="3600" dirty="0">
                <a:latin typeface="+mn-lt"/>
                <a:ea typeface="Verdana" panose="020B0604030504040204" pitchFamily="34" charset="0"/>
              </a:rPr>
              <a:t> Electronics and user interface: </a:t>
            </a:r>
            <a:r>
              <a:rPr lang="en-PH" sz="2800" dirty="0" err="1">
                <a:latin typeface="+mn-lt"/>
                <a:ea typeface="Verdana" panose="020B0604030504040204" pitchFamily="34" charset="0"/>
              </a:rPr>
              <a:t>comunication</a:t>
            </a:r>
            <a:r>
              <a:rPr lang="en-PH" sz="2800" dirty="0">
                <a:latin typeface="+mn-lt"/>
                <a:ea typeface="Verdana" panose="020B0604030504040204" pitchFamily="34" charset="0"/>
              </a:rPr>
              <a:t> and protocols</a:t>
            </a:r>
            <a:endParaRPr lang="en-PH" sz="3600" dirty="0">
              <a:latin typeface="+mn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361577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EA8E226-1E51-45FB-99BE-61593B366F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44086" y="907601"/>
            <a:ext cx="5777507" cy="3645925"/>
          </a:xfrm>
          <a:prstGeom prst="rect">
            <a:avLst/>
          </a:prstGeom>
        </p:spPr>
      </p:pic>
      <p:sp>
        <p:nvSpPr>
          <p:cNvPr id="4" name="Titolo 6">
            <a:extLst>
              <a:ext uri="{FF2B5EF4-FFF2-40B4-BE49-F238E27FC236}">
                <a16:creationId xmlns:a16="http://schemas.microsoft.com/office/drawing/2014/main" id="{35CE9EFD-C277-43A0-8D82-39B987F9759F}"/>
              </a:ext>
            </a:extLst>
          </p:cNvPr>
          <p:cNvSpPr txBox="1">
            <a:spLocks/>
          </p:cNvSpPr>
          <p:nvPr/>
        </p:nvSpPr>
        <p:spPr>
          <a:xfrm>
            <a:off x="194582" y="121886"/>
            <a:ext cx="11433999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PH" sz="3600" dirty="0">
                <a:latin typeface="+mn-lt"/>
                <a:ea typeface="Verdana" panose="020B0604030504040204" pitchFamily="34" charset="0"/>
              </a:rPr>
              <a:t> Electronics and user interface: </a:t>
            </a:r>
            <a:r>
              <a:rPr lang="en-PH" sz="2800" dirty="0">
                <a:latin typeface="+mn-lt"/>
                <a:ea typeface="Verdana" panose="020B0604030504040204" pitchFamily="34" charset="0"/>
              </a:rPr>
              <a:t>BMS</a:t>
            </a:r>
            <a:endParaRPr lang="en-PH" sz="36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7AD79F3-541D-40B2-887B-57A044D34179}"/>
              </a:ext>
            </a:extLst>
          </p:cNvPr>
          <p:cNvSpPr/>
          <p:nvPr/>
        </p:nvSpPr>
        <p:spPr>
          <a:xfrm>
            <a:off x="6502399" y="1562262"/>
            <a:ext cx="53663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Remove jumper X40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The Modbus parameters can be found at "Technician menu / SYSTEM SETTINGS / Modbus parameters".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The parameter "CH Request type" must be set as “R.T. setpoint" (default value).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It is possible to connect the following sensors to the device and read them via BUS: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System flow sensor (B1-2)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External probe (B4)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DHW probe (B2)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DHW Thermostat/Contact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1FD3F3A-C092-4711-A100-70E905F1CD4D}"/>
              </a:ext>
            </a:extLst>
          </p:cNvPr>
          <p:cNvSpPr/>
          <p:nvPr/>
        </p:nvSpPr>
        <p:spPr>
          <a:xfrm>
            <a:off x="6768467" y="721217"/>
            <a:ext cx="3883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/>
              <a:t>Key:</a:t>
            </a:r>
          </a:p>
          <a:p>
            <a:r>
              <a:rPr lang="en-GB" sz="1600" i="1" dirty="0"/>
              <a:t>1 - Cable type: twisted pair (20 / 22 AWG)</a:t>
            </a:r>
          </a:p>
          <a:p>
            <a:r>
              <a:rPr lang="en-GB" sz="1600" i="1" dirty="0"/>
              <a:t>2 - BMS (MODBUS master)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A6D414E-8BF9-42EB-B4B5-1698FE3EFA69}"/>
              </a:ext>
            </a:extLst>
          </p:cNvPr>
          <p:cNvSpPr/>
          <p:nvPr/>
        </p:nvSpPr>
        <p:spPr>
          <a:xfrm>
            <a:off x="277090" y="4694813"/>
            <a:ext cx="115177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/>
              <a:t>The DHW can be managed locally (appropriately configure the 3-way valve via the parameters in the "Relay settings" menu.</a:t>
            </a:r>
          </a:p>
          <a:p>
            <a:pPr algn="just"/>
            <a:r>
              <a:rPr lang="en-GB" sz="1600" dirty="0"/>
              <a:t>BMS: a pull-up resistance and a pull-down resistance must be present on the bus.</a:t>
            </a:r>
          </a:p>
          <a:p>
            <a:pPr algn="just"/>
            <a:r>
              <a:rPr lang="en-GB" sz="1600" dirty="0"/>
              <a:t>In the diagram, it is assumed that the two resistances are already present in the external device (for this reason, TR+ should not be connected with T+ and TR- with T-).</a:t>
            </a:r>
          </a:p>
          <a:p>
            <a:pPr algn="just"/>
            <a:r>
              <a:rPr lang="en-GB" sz="1600" b="1" dirty="0"/>
              <a:t>The termination resistance (</a:t>
            </a:r>
            <a:r>
              <a:rPr lang="en-GB" sz="1600" b="1" dirty="0">
                <a:solidFill>
                  <a:srgbClr val="FF0000"/>
                </a:solidFill>
              </a:rPr>
              <a:t>120 ohms</a:t>
            </a:r>
            <a:r>
              <a:rPr lang="en-GB" sz="1600" b="1" dirty="0"/>
              <a:t>) is required on both sides of the BUS.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D4BCD39-D264-4357-A440-EFAC781EFB6E}"/>
              </a:ext>
            </a:extLst>
          </p:cNvPr>
          <p:cNvSpPr/>
          <p:nvPr/>
        </p:nvSpPr>
        <p:spPr>
          <a:xfrm>
            <a:off x="2512291" y="4054764"/>
            <a:ext cx="471054" cy="32327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3E2843C3-7540-40D4-B456-C40B9D153439}"/>
              </a:ext>
            </a:extLst>
          </p:cNvPr>
          <p:cNvSpPr/>
          <p:nvPr/>
        </p:nvSpPr>
        <p:spPr>
          <a:xfrm>
            <a:off x="4562764" y="1487055"/>
            <a:ext cx="332510" cy="63730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642518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6"/>
          <p:cNvSpPr txBox="1">
            <a:spLocks/>
          </p:cNvSpPr>
          <p:nvPr/>
        </p:nvSpPr>
        <p:spPr>
          <a:xfrm>
            <a:off x="1764146" y="1385456"/>
            <a:ext cx="8654472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DIRECT ZONES  + DHW 3 –WAY VALVE </a:t>
            </a:r>
            <a:endParaRPr lang="it-IT" sz="1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sp>
        <p:nvSpPr>
          <p:cNvPr id="9" name="Titolo 6">
            <a:extLst>
              <a:ext uri="{FF2B5EF4-FFF2-40B4-BE49-F238E27FC236}">
                <a16:creationId xmlns:a16="http://schemas.microsoft.com/office/drawing/2014/main" id="{BD55381E-7B3D-4B53-A145-948AB5354627}"/>
              </a:ext>
            </a:extLst>
          </p:cNvPr>
          <p:cNvSpPr txBox="1">
            <a:spLocks/>
          </p:cNvSpPr>
          <p:nvPr/>
        </p:nvSpPr>
        <p:spPr>
          <a:xfrm>
            <a:off x="315761" y="199031"/>
            <a:ext cx="8893471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Example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 of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hydraulic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scheme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92C373-444B-4C92-8B9C-E3B3223B8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86" y="1772816"/>
            <a:ext cx="1068779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17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6"/>
          <p:cNvSpPr txBox="1">
            <a:spLocks/>
          </p:cNvSpPr>
          <p:nvPr/>
        </p:nvSpPr>
        <p:spPr>
          <a:xfrm>
            <a:off x="1764145" y="1396278"/>
            <a:ext cx="8608291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DIRECTZONE+ 1 MIXED ZONE  + DHW PUMP</a:t>
            </a:r>
            <a:endParaRPr lang="it-IT" sz="1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0A541AD-14C8-4EFE-B96A-F230ACCCA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73" y="1844824"/>
            <a:ext cx="10363480" cy="4104456"/>
          </a:xfrm>
          <a:prstGeom prst="rect">
            <a:avLst/>
          </a:prstGeom>
        </p:spPr>
      </p:pic>
      <p:sp>
        <p:nvSpPr>
          <p:cNvPr id="8" name="Titolo 6">
            <a:extLst>
              <a:ext uri="{FF2B5EF4-FFF2-40B4-BE49-F238E27FC236}">
                <a16:creationId xmlns:a16="http://schemas.microsoft.com/office/drawing/2014/main" id="{41A324B7-37B1-470C-B20F-9611F2A26100}"/>
              </a:ext>
            </a:extLst>
          </p:cNvPr>
          <p:cNvSpPr txBox="1">
            <a:spLocks/>
          </p:cNvSpPr>
          <p:nvPr/>
        </p:nvSpPr>
        <p:spPr>
          <a:xfrm>
            <a:off x="315184" y="153857"/>
            <a:ext cx="8893471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Example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 of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hydraulic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scheme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89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966788" y="1444625"/>
            <a:ext cx="10915650" cy="4211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Circuit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and Flue Circuit 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interface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card and parameter programming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996CE30-9F9C-4F46-8673-FC3E021E2344}"/>
              </a:ext>
            </a:extLst>
          </p:cNvPr>
          <p:cNvSpPr/>
          <p:nvPr/>
        </p:nvSpPr>
        <p:spPr>
          <a:xfrm>
            <a:off x="257023" y="88179"/>
            <a:ext cx="3219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spc="-1" dirty="0">
                <a:solidFill>
                  <a:srgbClr val="000000"/>
                </a:solidFill>
                <a:ea typeface="Verdana"/>
              </a:rPr>
              <a:t>VICTRIX PRO V2</a:t>
            </a:r>
            <a:endParaRPr lang="it-IT" sz="3600" b="1" spc="-1" dirty="0"/>
          </a:p>
        </p:txBody>
      </p:sp>
    </p:spTree>
    <p:extLst>
      <p:ext uri="{BB962C8B-B14F-4D97-AF65-F5344CB8AC3E}">
        <p14:creationId xmlns:p14="http://schemas.microsoft.com/office/powerpoint/2010/main" val="248483570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6940051-858A-4E49-A08D-8DC2C3A05B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5" t="1886" r="4090" b="9764"/>
          <a:stretch/>
        </p:blipFill>
        <p:spPr>
          <a:xfrm>
            <a:off x="2512291" y="554184"/>
            <a:ext cx="9531927" cy="6160651"/>
          </a:xfrm>
          <a:prstGeom prst="rect">
            <a:avLst/>
          </a:prstGeom>
        </p:spPr>
      </p:pic>
      <p:sp>
        <p:nvSpPr>
          <p:cNvPr id="5" name="Titolo 6">
            <a:extLst>
              <a:ext uri="{FF2B5EF4-FFF2-40B4-BE49-F238E27FC236}">
                <a16:creationId xmlns:a16="http://schemas.microsoft.com/office/drawing/2014/main" id="{D06AC057-B947-4B2B-A84C-12DCA9A6CBC6}"/>
              </a:ext>
            </a:extLst>
          </p:cNvPr>
          <p:cNvSpPr txBox="1">
            <a:spLocks/>
          </p:cNvSpPr>
          <p:nvPr/>
        </p:nvSpPr>
        <p:spPr>
          <a:xfrm>
            <a:off x="298041" y="131437"/>
            <a:ext cx="9096330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Electrical wires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E11CCFE-5DC2-4D85-8F9F-2D6D3BFA6B14}"/>
              </a:ext>
            </a:extLst>
          </p:cNvPr>
          <p:cNvSpPr/>
          <p:nvPr/>
        </p:nvSpPr>
        <p:spPr>
          <a:xfrm>
            <a:off x="2526890" y="2585884"/>
            <a:ext cx="2123768" cy="41000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E581A1C-B6DA-4527-8AD1-4828DAECD883}"/>
              </a:ext>
            </a:extLst>
          </p:cNvPr>
          <p:cNvSpPr/>
          <p:nvPr/>
        </p:nvSpPr>
        <p:spPr>
          <a:xfrm>
            <a:off x="9245600" y="904568"/>
            <a:ext cx="2690761" cy="5147187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74A53-4F57-4D01-ABE1-DDC5FC422050}"/>
              </a:ext>
            </a:extLst>
          </p:cNvPr>
          <p:cNvSpPr/>
          <p:nvPr/>
        </p:nvSpPr>
        <p:spPr>
          <a:xfrm>
            <a:off x="6071426" y="4778477"/>
            <a:ext cx="2620290" cy="1659268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E465A91-E3B6-4F98-85AD-1368D480B6F1}"/>
              </a:ext>
            </a:extLst>
          </p:cNvPr>
          <p:cNvSpPr/>
          <p:nvPr/>
        </p:nvSpPr>
        <p:spPr>
          <a:xfrm>
            <a:off x="5569982" y="2198254"/>
            <a:ext cx="2964418" cy="2235201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olo 6">
            <a:extLst>
              <a:ext uri="{FF2B5EF4-FFF2-40B4-BE49-F238E27FC236}">
                <a16:creationId xmlns:a16="http://schemas.microsoft.com/office/drawing/2014/main" id="{2DDDC69F-DE96-4441-9E03-12F212455906}"/>
              </a:ext>
            </a:extLst>
          </p:cNvPr>
          <p:cNvSpPr/>
          <p:nvPr/>
        </p:nvSpPr>
        <p:spPr>
          <a:xfrm>
            <a:off x="1343025" y="5471851"/>
            <a:ext cx="1171575" cy="4924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r>
              <a:rPr lang="it-IT" sz="1600" b="1" spc="-1" dirty="0">
                <a:solidFill>
                  <a:srgbClr val="C0504D"/>
                </a:solidFill>
                <a:latin typeface="Calibri"/>
              </a:rPr>
              <a:t>High </a:t>
            </a:r>
            <a:r>
              <a:rPr lang="it-IT" sz="1600" b="1" spc="-1" dirty="0" err="1">
                <a:solidFill>
                  <a:srgbClr val="C0504D"/>
                </a:solidFill>
                <a:latin typeface="Calibri"/>
              </a:rPr>
              <a:t>voltage</a:t>
            </a:r>
            <a:r>
              <a:rPr lang="it-IT" sz="1600" b="1" spc="-1" dirty="0">
                <a:solidFill>
                  <a:srgbClr val="C0504D"/>
                </a:solidFill>
                <a:latin typeface="Calibri"/>
              </a:rPr>
              <a:t> connections</a:t>
            </a:r>
            <a:endParaRPr lang="it-IT" sz="1600" spc="-1" dirty="0">
              <a:latin typeface="Arial"/>
            </a:endParaRPr>
          </a:p>
        </p:txBody>
      </p:sp>
      <p:sp>
        <p:nvSpPr>
          <p:cNvPr id="11" name="Titolo 6">
            <a:extLst>
              <a:ext uri="{FF2B5EF4-FFF2-40B4-BE49-F238E27FC236}">
                <a16:creationId xmlns:a16="http://schemas.microsoft.com/office/drawing/2014/main" id="{EFBF8F90-1A7B-4F30-9373-98642067F5FA}"/>
              </a:ext>
            </a:extLst>
          </p:cNvPr>
          <p:cNvSpPr/>
          <p:nvPr/>
        </p:nvSpPr>
        <p:spPr>
          <a:xfrm>
            <a:off x="9489787" y="626050"/>
            <a:ext cx="2390776" cy="2462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r>
              <a:rPr lang="it-IT" sz="1600" b="1" spc="-1" dirty="0">
                <a:solidFill>
                  <a:srgbClr val="8AAC46"/>
                </a:solidFill>
                <a:latin typeface="Calibri"/>
              </a:rPr>
              <a:t>Probe and BUS connections</a:t>
            </a:r>
            <a:endParaRPr lang="it-IT" sz="1600" spc="-1" dirty="0">
              <a:latin typeface="Arial"/>
            </a:endParaRPr>
          </a:p>
        </p:txBody>
      </p:sp>
      <p:sp>
        <p:nvSpPr>
          <p:cNvPr id="12" name="Titolo 6">
            <a:extLst>
              <a:ext uri="{FF2B5EF4-FFF2-40B4-BE49-F238E27FC236}">
                <a16:creationId xmlns:a16="http://schemas.microsoft.com/office/drawing/2014/main" id="{22E4C7B2-EA1B-4718-9177-8438CFEC2580}"/>
              </a:ext>
            </a:extLst>
          </p:cNvPr>
          <p:cNvSpPr/>
          <p:nvPr/>
        </p:nvSpPr>
        <p:spPr>
          <a:xfrm>
            <a:off x="6298771" y="4903085"/>
            <a:ext cx="148837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r>
              <a:rPr lang="it-IT" sz="2000" b="1" spc="-1" dirty="0">
                <a:solidFill>
                  <a:srgbClr val="0070C0"/>
                </a:solidFill>
                <a:latin typeface="Calibri"/>
              </a:rPr>
              <a:t>Display board</a:t>
            </a:r>
            <a:endParaRPr lang="it-IT" sz="2000" spc="-1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3" name="Titolo 6">
            <a:extLst>
              <a:ext uri="{FF2B5EF4-FFF2-40B4-BE49-F238E27FC236}">
                <a16:creationId xmlns:a16="http://schemas.microsoft.com/office/drawing/2014/main" id="{32F764C1-E440-46A5-AD59-23385850CB61}"/>
              </a:ext>
            </a:extLst>
          </p:cNvPr>
          <p:cNvSpPr/>
          <p:nvPr/>
        </p:nvSpPr>
        <p:spPr>
          <a:xfrm>
            <a:off x="6336172" y="4040090"/>
            <a:ext cx="139526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r>
              <a:rPr lang="it-IT" sz="2000" b="1" spc="-1" dirty="0">
                <a:solidFill>
                  <a:srgbClr val="0070C0"/>
                </a:solidFill>
                <a:latin typeface="Calibri"/>
              </a:rPr>
              <a:t>MAIN  board</a:t>
            </a:r>
            <a:endParaRPr lang="it-IT" sz="2000" spc="-1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59008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6026" y="39328"/>
            <a:ext cx="2788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Main features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6208" y="669276"/>
            <a:ext cx="8732374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Central heating boiler  </a:t>
            </a:r>
            <a:r>
              <a:rPr lang="en-GB" i="1" dirty="0">
                <a:latin typeface="Calibri" pitchFamily="34" charset="0"/>
                <a:cs typeface="Calibri" pitchFamily="34" charset="0"/>
              </a:rPr>
              <a:t>(possibility to connect an external storage tank with 3-way valve kit for DHW production)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Available output : 35, 55, 60, 68, 80, 100, 120, 150 ,180 kw;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Modulation range from 10% to 100% </a:t>
            </a: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(up to model 120);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Pneumatic gas valve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, as on the current range (different codes for Natural Gas and LPG) ;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Modulating low consumption circulators;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Setting and programming with buttons and wide display;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Can manage 2 heating zones; ( 1 High temp. and 1 Low temp. by mixing valve)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IPX5D electrical insulation;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Outdoor installation with cover kit;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Frost protection until -5°C CH and DHW ( with optional until -15°C);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“Simple cascade” installation (max 5 boilers without cascade regulator);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Stainless steel 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condensing module (</a:t>
            </a: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much appreciated 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characteristic </a:t>
            </a: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in this market segment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);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78E0D16-524C-4DE4-8220-7FBDE99E1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9" t="1903" r="3275" b="1102"/>
          <a:stretch/>
        </p:blipFill>
        <p:spPr>
          <a:xfrm>
            <a:off x="9236362" y="1173020"/>
            <a:ext cx="2733963" cy="444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71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Titolo 6"/>
          <p:cNvSpPr/>
          <p:nvPr/>
        </p:nvSpPr>
        <p:spPr>
          <a:xfrm>
            <a:off x="1940520" y="1514521"/>
            <a:ext cx="8483040" cy="4524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  <a:p>
            <a:pPr marL="457200" algn="ctr"/>
            <a:endParaRPr lang="it-IT" sz="1400" spc="-1">
              <a:latin typeface="Arial"/>
            </a:endParaRPr>
          </a:p>
        </p:txBody>
      </p:sp>
      <p:pic>
        <p:nvPicPr>
          <p:cNvPr id="908" name="Immagine 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19374" y="180975"/>
            <a:ext cx="9458326" cy="6037755"/>
          </a:xfrm>
          <a:prstGeom prst="rect">
            <a:avLst/>
          </a:prstGeom>
          <a:ln w="0">
            <a:noFill/>
          </a:ln>
        </p:spPr>
      </p:pic>
      <p:sp>
        <p:nvSpPr>
          <p:cNvPr id="909" name="Rettangolo arrotondato 2"/>
          <p:cNvSpPr/>
          <p:nvPr/>
        </p:nvSpPr>
        <p:spPr>
          <a:xfrm>
            <a:off x="9908309" y="4276147"/>
            <a:ext cx="1123949" cy="4762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BFD4FE"/>
              </a:gs>
              <a:gs pos="100000">
                <a:srgbClr val="E5EFFF"/>
              </a:gs>
            </a:gsLst>
            <a:lin ang="16200000"/>
          </a:gradFill>
          <a:ln>
            <a:solidFill>
              <a:srgbClr val="4A7EBB"/>
            </a:solidFill>
            <a:round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b="1" spc="-1" dirty="0" err="1">
                <a:solidFill>
                  <a:srgbClr val="000000"/>
                </a:solidFill>
                <a:latin typeface="Calibri"/>
              </a:rPr>
              <a:t>iXTool</a:t>
            </a:r>
            <a:r>
              <a:rPr lang="it-IT" sz="1400" b="1" spc="-1" dirty="0">
                <a:solidFill>
                  <a:srgbClr val="000000"/>
                </a:solidFill>
                <a:latin typeface="Calibri"/>
              </a:rPr>
              <a:t> connections</a:t>
            </a:r>
            <a:endParaRPr lang="it-IT" sz="1400" spc="-1" dirty="0">
              <a:latin typeface="Arial"/>
            </a:endParaRPr>
          </a:p>
        </p:txBody>
      </p:sp>
      <p:sp>
        <p:nvSpPr>
          <p:cNvPr id="910" name="Connettore 2 8"/>
          <p:cNvSpPr/>
          <p:nvPr/>
        </p:nvSpPr>
        <p:spPr>
          <a:xfrm>
            <a:off x="11106150" y="4533899"/>
            <a:ext cx="476248" cy="1238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F81BD"/>
            </a:solidFill>
            <a:round/>
            <a:tailEnd type="triangle" w="med" len="med"/>
          </a:ln>
          <a:effectLst>
            <a:outerShdw blurRad="3996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11" name="Rettangolo 17"/>
          <p:cNvSpPr/>
          <p:nvPr/>
        </p:nvSpPr>
        <p:spPr>
          <a:xfrm>
            <a:off x="9067799" y="762001"/>
            <a:ext cx="2959515" cy="2857500"/>
          </a:xfrm>
          <a:prstGeom prst="rect">
            <a:avLst/>
          </a:prstGeom>
          <a:noFill/>
          <a:ln w="25400">
            <a:solidFill>
              <a:srgbClr val="9BBB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Rettangolo 18"/>
          <p:cNvSpPr/>
          <p:nvPr/>
        </p:nvSpPr>
        <p:spPr>
          <a:xfrm>
            <a:off x="2664420" y="5057775"/>
            <a:ext cx="1399580" cy="1104900"/>
          </a:xfrm>
          <a:prstGeom prst="rect">
            <a:avLst/>
          </a:prstGeom>
          <a:noFill/>
          <a:ln w="25400">
            <a:solidFill>
              <a:srgbClr val="C0504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Titolo 6"/>
          <p:cNvSpPr/>
          <p:nvPr/>
        </p:nvSpPr>
        <p:spPr>
          <a:xfrm>
            <a:off x="9582149" y="542925"/>
            <a:ext cx="2390776" cy="2462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r>
              <a:rPr lang="it-IT" sz="1600" b="1" spc="-1" dirty="0">
                <a:solidFill>
                  <a:srgbClr val="8AAC46"/>
                </a:solidFill>
                <a:latin typeface="Calibri"/>
              </a:rPr>
              <a:t>Probe and BUS connections</a:t>
            </a:r>
            <a:endParaRPr lang="it-IT" sz="1600" spc="-1" dirty="0">
              <a:latin typeface="Arial"/>
            </a:endParaRPr>
          </a:p>
        </p:txBody>
      </p:sp>
      <p:sp>
        <p:nvSpPr>
          <p:cNvPr id="12" name="Titolo 6">
            <a:extLst>
              <a:ext uri="{FF2B5EF4-FFF2-40B4-BE49-F238E27FC236}">
                <a16:creationId xmlns:a16="http://schemas.microsoft.com/office/drawing/2014/main" id="{F1319BC9-CC53-4143-8EF1-10375F987209}"/>
              </a:ext>
            </a:extLst>
          </p:cNvPr>
          <p:cNvSpPr txBox="1">
            <a:spLocks/>
          </p:cNvSpPr>
          <p:nvPr/>
        </p:nvSpPr>
        <p:spPr>
          <a:xfrm>
            <a:off x="298041" y="131437"/>
            <a:ext cx="9096330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Electrical wires</a:t>
            </a:r>
          </a:p>
        </p:txBody>
      </p:sp>
      <p:sp>
        <p:nvSpPr>
          <p:cNvPr id="11" name="Titolo 6">
            <a:extLst>
              <a:ext uri="{FF2B5EF4-FFF2-40B4-BE49-F238E27FC236}">
                <a16:creationId xmlns:a16="http://schemas.microsoft.com/office/drawing/2014/main" id="{E7CE7B8C-AC6E-4F85-8C68-3CED683AD53F}"/>
              </a:ext>
            </a:extLst>
          </p:cNvPr>
          <p:cNvSpPr/>
          <p:nvPr/>
        </p:nvSpPr>
        <p:spPr>
          <a:xfrm>
            <a:off x="406401" y="5356396"/>
            <a:ext cx="2269836" cy="4924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r>
              <a:rPr lang="it-IT" sz="1600" b="1" spc="-1" dirty="0">
                <a:solidFill>
                  <a:srgbClr val="C0504D"/>
                </a:solidFill>
                <a:latin typeface="Calibri"/>
              </a:rPr>
              <a:t>A 37 board:</a:t>
            </a:r>
          </a:p>
          <a:p>
            <a:r>
              <a:rPr lang="it-IT" sz="1600" b="1" spc="-1" dirty="0">
                <a:solidFill>
                  <a:srgbClr val="C0504D"/>
                </a:solidFill>
                <a:latin typeface="Calibri"/>
              </a:rPr>
              <a:t>High </a:t>
            </a:r>
            <a:r>
              <a:rPr lang="it-IT" sz="1600" b="1" spc="-1" dirty="0" err="1">
                <a:solidFill>
                  <a:srgbClr val="C0504D"/>
                </a:solidFill>
                <a:latin typeface="Calibri"/>
              </a:rPr>
              <a:t>voltage</a:t>
            </a:r>
            <a:r>
              <a:rPr lang="it-IT" sz="1600" b="1" spc="-1" dirty="0">
                <a:solidFill>
                  <a:srgbClr val="C0504D"/>
                </a:solidFill>
                <a:latin typeface="Calibri"/>
              </a:rPr>
              <a:t> connections</a:t>
            </a:r>
            <a:endParaRPr lang="it-IT" sz="1600" spc="-1" dirty="0">
              <a:latin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26C5BDB-56A6-476B-921F-AE2549F303C0}"/>
              </a:ext>
            </a:extLst>
          </p:cNvPr>
          <p:cNvSpPr/>
          <p:nvPr/>
        </p:nvSpPr>
        <p:spPr>
          <a:xfrm>
            <a:off x="147782" y="2422434"/>
            <a:ext cx="29833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The boiler has two boards: </a:t>
            </a:r>
          </a:p>
          <a:p>
            <a:r>
              <a:rPr lang="en-GB" sz="1400" dirty="0"/>
              <a:t>Main P.C.B. (A2) </a:t>
            </a:r>
          </a:p>
          <a:p>
            <a:r>
              <a:rPr lang="en-GB" sz="1400" dirty="0"/>
              <a:t>Display board (A37).</a:t>
            </a:r>
          </a:p>
          <a:p>
            <a:r>
              <a:rPr lang="en-GB" sz="1400" dirty="0"/>
              <a:t>There are 3 fuses on the MIAN board:</a:t>
            </a:r>
          </a:p>
          <a:p>
            <a:r>
              <a:rPr lang="en-GB" sz="1400" dirty="0"/>
              <a:t> </a:t>
            </a:r>
            <a:r>
              <a:rPr lang="en-GB" sz="1400" b="1" dirty="0">
                <a:solidFill>
                  <a:srgbClr val="00B0F0"/>
                </a:solidFill>
              </a:rPr>
              <a:t>A2</a:t>
            </a:r>
            <a:r>
              <a:rPr lang="en-GB" sz="1400" dirty="0"/>
              <a:t>: 5x20 T 3.15 A H 250V (F1, F2, F4).</a:t>
            </a:r>
          </a:p>
          <a:p>
            <a:r>
              <a:rPr lang="en-GB" sz="1400" dirty="0"/>
              <a:t>On the connection board </a:t>
            </a:r>
          </a:p>
          <a:p>
            <a:r>
              <a:rPr lang="it-IT" sz="1400" b="1" spc="-1" dirty="0">
                <a:solidFill>
                  <a:srgbClr val="C0504D"/>
                </a:solidFill>
              </a:rPr>
              <a:t>A 37 :</a:t>
            </a:r>
            <a:r>
              <a:rPr lang="en-GB" sz="1400" dirty="0"/>
              <a:t> is type 5x20 6.3 A F 250V (F5).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3E08957-91E3-4EDF-8CB9-70D7DF66B350}"/>
              </a:ext>
            </a:extLst>
          </p:cNvPr>
          <p:cNvSpPr/>
          <p:nvPr/>
        </p:nvSpPr>
        <p:spPr>
          <a:xfrm>
            <a:off x="7501110" y="5313279"/>
            <a:ext cx="132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B0F0"/>
                </a:solidFill>
                <a:highlight>
                  <a:srgbClr val="FFFF00"/>
                </a:highlight>
              </a:rPr>
              <a:t>MIAN board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23AA3B5-876C-49C8-B390-3EEBF1778F5A}"/>
              </a:ext>
            </a:extLst>
          </p:cNvPr>
          <p:cNvSpPr/>
          <p:nvPr/>
        </p:nvSpPr>
        <p:spPr>
          <a:xfrm>
            <a:off x="9707734" y="5655025"/>
            <a:ext cx="1514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Display board </a:t>
            </a: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6">
            <a:extLst>
              <a:ext uri="{FF2B5EF4-FFF2-40B4-BE49-F238E27FC236}">
                <a16:creationId xmlns:a16="http://schemas.microsoft.com/office/drawing/2014/main" id="{B010E1C6-3852-488B-81D8-D768083F6C71}"/>
              </a:ext>
            </a:extLst>
          </p:cNvPr>
          <p:cNvSpPr txBox="1">
            <a:spLocks/>
          </p:cNvSpPr>
          <p:nvPr/>
        </p:nvSpPr>
        <p:spPr>
          <a:xfrm>
            <a:off x="361950" y="695747"/>
            <a:ext cx="718185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1"/>
            <a:r>
              <a:rPr lang="it-IT" sz="2400" b="1" dirty="0">
                <a:solidFill>
                  <a:srgbClr val="00B050"/>
                </a:solidFill>
                <a:ea typeface="Verdana" panose="020B0604030504040204" pitchFamily="34" charset="0"/>
              </a:rPr>
              <a:t>Low </a:t>
            </a:r>
            <a:r>
              <a:rPr lang="it-IT" sz="2400" b="1" dirty="0" err="1">
                <a:solidFill>
                  <a:srgbClr val="00B050"/>
                </a:solidFill>
                <a:ea typeface="Verdana" panose="020B0604030504040204" pitchFamily="34" charset="0"/>
              </a:rPr>
              <a:t>voltage</a:t>
            </a:r>
            <a:r>
              <a:rPr lang="it-IT" sz="2400" b="1" dirty="0">
                <a:solidFill>
                  <a:srgbClr val="00B050"/>
                </a:solidFill>
                <a:ea typeface="Verdana" panose="020B0604030504040204" pitchFamily="34" charset="0"/>
              </a:rPr>
              <a:t> </a:t>
            </a:r>
            <a:r>
              <a:rPr lang="it-IT" sz="2400" dirty="0">
                <a:solidFill>
                  <a:srgbClr val="00B050"/>
                </a:solidFill>
                <a:ea typeface="Verdana" panose="020B0604030504040204" pitchFamily="34" charset="0"/>
              </a:rPr>
              <a:t>connections</a:t>
            </a:r>
            <a:r>
              <a:rPr lang="it-IT" sz="2400" b="1" dirty="0">
                <a:solidFill>
                  <a:srgbClr val="00B050"/>
                </a:solidFill>
                <a:ea typeface="Verdana" panose="020B0604030504040204" pitchFamily="34" charset="0"/>
              </a:rPr>
              <a:t>: </a:t>
            </a:r>
            <a:r>
              <a:rPr lang="it-IT" sz="2400" u="sng" dirty="0">
                <a:solidFill>
                  <a:srgbClr val="00B050"/>
                </a:solidFill>
                <a:ea typeface="Verdana" panose="020B0604030504040204" pitchFamily="34" charset="0"/>
              </a:rPr>
              <a:t>Input and BUS communication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C9F2DD9-FC17-4D20-983C-3B43DA5F59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5162" y="476672"/>
            <a:ext cx="1705454" cy="619268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F505D3A-C4F7-4353-AD14-F4E3371B33B9}"/>
              </a:ext>
            </a:extLst>
          </p:cNvPr>
          <p:cNvSpPr/>
          <p:nvPr/>
        </p:nvSpPr>
        <p:spPr>
          <a:xfrm>
            <a:off x="341744" y="4558685"/>
            <a:ext cx="9391650" cy="1519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it-IT" sz="1600" dirty="0">
                <a:ea typeface="Verdana" panose="020B0604030504040204" pitchFamily="34" charset="0"/>
              </a:rPr>
              <a:t>* </a:t>
            </a:r>
            <a:r>
              <a:rPr lang="en-GB" sz="1600" dirty="0">
                <a:ea typeface="Verdana" panose="020B0604030504040204" pitchFamily="34" charset="0"/>
              </a:rPr>
              <a:t>The Master boiler is the one connected to the internal Modbus Master, while the Slave boilers are connected via their Modbus Slave input;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en-GB" sz="1600" dirty="0">
                <a:ea typeface="Verdana" panose="020B0604030504040204" pitchFamily="34" charset="0"/>
              </a:rPr>
              <a:t>To the Master generator come the probes and activates the loads (pumps and mixing valves ), and "coordinates" all the boilers in cascade.</a:t>
            </a:r>
            <a:endParaRPr lang="it-IT" sz="1600" dirty="0">
              <a:ea typeface="Verdana" panose="020B0604030504040204" pitchFamily="34" charset="0"/>
            </a:endParaRPr>
          </a:p>
        </p:txBody>
      </p:sp>
      <p:sp>
        <p:nvSpPr>
          <p:cNvPr id="8" name="Titolo 6">
            <a:extLst>
              <a:ext uri="{FF2B5EF4-FFF2-40B4-BE49-F238E27FC236}">
                <a16:creationId xmlns:a16="http://schemas.microsoft.com/office/drawing/2014/main" id="{34214724-994C-49EF-A041-44FE52A48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041" y="131437"/>
            <a:ext cx="9096330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Electrical connections: high voltage connections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CF27B676-3A0B-44D6-BEEE-F3637D0B1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967408"/>
              </p:ext>
            </p:extLst>
          </p:nvPr>
        </p:nvGraphicFramePr>
        <p:xfrm>
          <a:off x="343767" y="1119716"/>
          <a:ext cx="7191375" cy="336290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76524">
                  <a:extLst>
                    <a:ext uri="{9D8B030D-6E8A-4147-A177-3AD203B41FA5}">
                      <a16:colId xmlns:a16="http://schemas.microsoft.com/office/drawing/2014/main" val="3962392343"/>
                    </a:ext>
                  </a:extLst>
                </a:gridCol>
                <a:gridCol w="4514851">
                  <a:extLst>
                    <a:ext uri="{9D8B030D-6E8A-4147-A177-3AD203B41FA5}">
                      <a16:colId xmlns:a16="http://schemas.microsoft.com/office/drawing/2014/main" val="2947090603"/>
                    </a:ext>
                  </a:extLst>
                </a:gridCol>
              </a:tblGrid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S1 - S2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Delivery flow probe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1778487"/>
                  </a:ext>
                </a:extLst>
              </a:tr>
              <a:tr h="3149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H - R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	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DHW probe or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Thermostat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9295090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S3 - S4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  <a:cs typeface="+mn-cs"/>
                        </a:rPr>
                        <a:t>Low temperature zone delivery probe. (mixed zone)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650574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G – J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External probe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653962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OT1 - OT2	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ON/OFF R.T.1  input or Open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Therm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input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4719739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OT3 - OT4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ON/OFF R.T.2  input or Open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Therm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input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7984015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Y – Z 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	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0-10 V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Analogic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Input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0526187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R3 - R4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External  RESET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button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, anomalie in corso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5053733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TR- TRD T- T+ TR+ GND	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Mod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Bus Slave (BMS and EASY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Cascade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)*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468589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D-  D+  TR-  TRD  T-  T+  TR+  GND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Mod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Bus Master ( for EASY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Cascade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)*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6875867"/>
                  </a:ext>
                </a:extLst>
              </a:tr>
              <a:tr h="224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+mn-lt"/>
                          <a:ea typeface="Verdana" panose="020B0604030504040204" pitchFamily="34" charset="0"/>
                        </a:rPr>
                        <a:t>M - O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BUS EBV ( for </a:t>
                      </a:r>
                      <a:r>
                        <a:rPr lang="it-IT" sz="1400" dirty="0" err="1">
                          <a:latin typeface="+mn-lt"/>
                          <a:ea typeface="Verdana" panose="020B0604030504040204" pitchFamily="34" charset="0"/>
                        </a:rPr>
                        <a:t>Cascade</a:t>
                      </a:r>
                      <a:r>
                        <a:rPr lang="it-IT" sz="1400" dirty="0">
                          <a:latin typeface="+mn-lt"/>
                          <a:ea typeface="Verdana" panose="020B0604030504040204" pitchFamily="34" charset="0"/>
                        </a:rPr>
                        <a:t> Regulator /manager )</a:t>
                      </a:r>
                      <a:endParaRPr kumimoji="0" lang="it-IT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278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72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6">
            <a:extLst>
              <a:ext uri="{FF2B5EF4-FFF2-40B4-BE49-F238E27FC236}">
                <a16:creationId xmlns:a16="http://schemas.microsoft.com/office/drawing/2014/main" id="{B010E1C6-3852-488B-81D8-D768083F6C71}"/>
              </a:ext>
            </a:extLst>
          </p:cNvPr>
          <p:cNvSpPr txBox="1">
            <a:spLocks/>
          </p:cNvSpPr>
          <p:nvPr/>
        </p:nvSpPr>
        <p:spPr>
          <a:xfrm>
            <a:off x="426522" y="846225"/>
            <a:ext cx="7184242" cy="89883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en-GB" sz="1800" b="1" dirty="0">
                <a:latin typeface="+mn-lt"/>
                <a:ea typeface="Verdana" panose="020B0604030504040204" pitchFamily="34" charset="0"/>
              </a:rPr>
              <a:t>The functionality of all relays is configurable by parameter from User Interface, to make the system more flexible. </a:t>
            </a:r>
            <a:r>
              <a:rPr lang="en-GB" sz="1800" dirty="0">
                <a:latin typeface="+mn-lt"/>
                <a:ea typeface="Verdana" panose="020B0604030504040204" pitchFamily="34" charset="0"/>
              </a:rPr>
              <a:t>The multi-function relays are accessible from the terminal block of the electrical connections board.</a:t>
            </a:r>
            <a:endParaRPr lang="it-IT" sz="1800" b="1" dirty="0"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425723E-02A3-4EC9-B67D-31D96D37C7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145" y="641394"/>
            <a:ext cx="1465286" cy="5533278"/>
          </a:xfrm>
          <a:prstGeom prst="rect">
            <a:avLst/>
          </a:prstGeom>
        </p:spPr>
      </p:pic>
      <p:sp>
        <p:nvSpPr>
          <p:cNvPr id="20" name="Rettangolo arrotondato 14">
            <a:extLst>
              <a:ext uri="{FF2B5EF4-FFF2-40B4-BE49-F238E27FC236}">
                <a16:creationId xmlns:a16="http://schemas.microsoft.com/office/drawing/2014/main" id="{3EB9D9F7-97DF-4BE9-BA5F-6C0EDB6477AE}"/>
              </a:ext>
            </a:extLst>
          </p:cNvPr>
          <p:cNvSpPr/>
          <p:nvPr/>
        </p:nvSpPr>
        <p:spPr>
          <a:xfrm>
            <a:off x="8081817" y="875124"/>
            <a:ext cx="2270500" cy="69505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ea typeface="Verdana" panose="020B0604030504040204" pitchFamily="34" charset="0"/>
              </a:rPr>
              <a:t>Power supply that gives voltage to relays</a:t>
            </a:r>
            <a:endParaRPr lang="it-IT" sz="1600" b="1" dirty="0">
              <a:ea typeface="Verdana" panose="020B060403050404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F703CBB-0EDD-4D08-8480-05002F1ED65A}"/>
              </a:ext>
            </a:extLst>
          </p:cNvPr>
          <p:cNvSpPr/>
          <p:nvPr/>
        </p:nvSpPr>
        <p:spPr>
          <a:xfrm>
            <a:off x="10390908" y="778910"/>
            <a:ext cx="738909" cy="107649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ttangolo arrotondato 18">
            <a:extLst>
              <a:ext uri="{FF2B5EF4-FFF2-40B4-BE49-F238E27FC236}">
                <a16:creationId xmlns:a16="http://schemas.microsoft.com/office/drawing/2014/main" id="{7DF099D3-1E57-41C5-897F-443DCFB93AB9}"/>
              </a:ext>
            </a:extLst>
          </p:cNvPr>
          <p:cNvSpPr/>
          <p:nvPr/>
        </p:nvSpPr>
        <p:spPr>
          <a:xfrm>
            <a:off x="8414327" y="4014617"/>
            <a:ext cx="1833046" cy="5050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ea typeface="Verdana" panose="020B0604030504040204" pitchFamily="34" charset="0"/>
              </a:rPr>
              <a:t>N°5 </a:t>
            </a:r>
            <a:r>
              <a:rPr lang="it-IT" sz="1600" dirty="0" err="1">
                <a:ea typeface="Verdana" panose="020B0604030504040204" pitchFamily="34" charset="0"/>
              </a:rPr>
              <a:t>Relays</a:t>
            </a:r>
            <a:r>
              <a:rPr lang="it-IT" sz="1600" dirty="0">
                <a:ea typeface="Verdana" panose="020B0604030504040204" pitchFamily="34" charset="0"/>
              </a:rPr>
              <a:t> 230 Vac</a:t>
            </a:r>
            <a:endParaRPr lang="it-IT" sz="1600" b="1" dirty="0">
              <a:ea typeface="Verdana" panose="020B0604030504040204" pitchFamily="3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E091608-8102-4FC9-922D-1C236416A65F}"/>
              </a:ext>
            </a:extLst>
          </p:cNvPr>
          <p:cNvSpPr/>
          <p:nvPr/>
        </p:nvSpPr>
        <p:spPr>
          <a:xfrm>
            <a:off x="10377986" y="2761673"/>
            <a:ext cx="714888" cy="238298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ttangolo arrotondato 21">
            <a:extLst>
              <a:ext uri="{FF2B5EF4-FFF2-40B4-BE49-F238E27FC236}">
                <a16:creationId xmlns:a16="http://schemas.microsoft.com/office/drawing/2014/main" id="{62A7F2D3-D38B-464C-B902-D8506E42578C}"/>
              </a:ext>
            </a:extLst>
          </p:cNvPr>
          <p:cNvSpPr/>
          <p:nvPr/>
        </p:nvSpPr>
        <p:spPr>
          <a:xfrm>
            <a:off x="6779491" y="5295422"/>
            <a:ext cx="3519053" cy="65691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ea typeface="Verdana" panose="020B0604030504040204" pitchFamily="34" charset="0"/>
              </a:rPr>
              <a:t>N°2 </a:t>
            </a:r>
            <a:r>
              <a:rPr lang="it-IT" sz="1600" dirty="0" err="1">
                <a:ea typeface="Verdana" panose="020B0604030504040204" pitchFamily="34" charset="0"/>
              </a:rPr>
              <a:t>Relays</a:t>
            </a:r>
            <a:r>
              <a:rPr lang="it-IT" sz="1600" dirty="0">
                <a:ea typeface="Verdana" panose="020B0604030504040204" pitchFamily="34" charset="0"/>
              </a:rPr>
              <a:t> with potential free-</a:t>
            </a:r>
            <a:r>
              <a:rPr lang="it-IT" sz="1600" dirty="0" err="1">
                <a:ea typeface="Verdana" panose="020B0604030504040204" pitchFamily="34" charset="0"/>
              </a:rPr>
              <a:t>contacts</a:t>
            </a:r>
            <a:endParaRPr lang="it-IT" sz="1600" b="1" dirty="0">
              <a:ea typeface="Verdana" panose="020B0604030504040204" pitchFamily="3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22D3EDB-9518-4951-AACA-BDCEF516084E}"/>
              </a:ext>
            </a:extLst>
          </p:cNvPr>
          <p:cNvSpPr/>
          <p:nvPr/>
        </p:nvSpPr>
        <p:spPr>
          <a:xfrm>
            <a:off x="10363201" y="5181601"/>
            <a:ext cx="803564" cy="7884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 sz="12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Titolo 6">
            <a:extLst>
              <a:ext uri="{FF2B5EF4-FFF2-40B4-BE49-F238E27FC236}">
                <a16:creationId xmlns:a16="http://schemas.microsoft.com/office/drawing/2014/main" id="{D9906E58-7993-41BF-9087-514EA48E7D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041" y="131437"/>
            <a:ext cx="9096330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3600" dirty="0">
                <a:latin typeface="+mn-lt"/>
                <a:ea typeface="Verdana" panose="020B0604030504040204" pitchFamily="34" charset="0"/>
              </a:rPr>
              <a:t>Electrical connections: loads on relays of boards 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6CA60F2-41FA-461A-AC33-EC93D3062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58500"/>
              </p:ext>
            </p:extLst>
          </p:nvPr>
        </p:nvGraphicFramePr>
        <p:xfrm>
          <a:off x="332510" y="2603882"/>
          <a:ext cx="9365672" cy="12379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397262">
                  <a:extLst>
                    <a:ext uri="{9D8B030D-6E8A-4147-A177-3AD203B41FA5}">
                      <a16:colId xmlns:a16="http://schemas.microsoft.com/office/drawing/2014/main" val="1511396568"/>
                    </a:ext>
                  </a:extLst>
                </a:gridCol>
                <a:gridCol w="1215960">
                  <a:extLst>
                    <a:ext uri="{9D8B030D-6E8A-4147-A177-3AD203B41FA5}">
                      <a16:colId xmlns:a16="http://schemas.microsoft.com/office/drawing/2014/main" val="84994115"/>
                    </a:ext>
                  </a:extLst>
                </a:gridCol>
                <a:gridCol w="4752450">
                  <a:extLst>
                    <a:ext uri="{9D8B030D-6E8A-4147-A177-3AD203B41FA5}">
                      <a16:colId xmlns:a16="http://schemas.microsoft.com/office/drawing/2014/main" val="1242818092"/>
                    </a:ext>
                  </a:extLst>
                </a:gridCol>
              </a:tblGrid>
              <a:tr h="285498">
                <a:tc>
                  <a:txBody>
                    <a:bodyPr/>
                    <a:lstStyle/>
                    <a:p>
                      <a:pPr algn="ctr"/>
                      <a:r>
                        <a:rPr lang="en-GB" sz="16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Multi-function relays  (230 V)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Current</a:t>
                      </a:r>
                      <a:endParaRPr lang="en-GB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NOTES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964105"/>
                  </a:ext>
                </a:extLst>
              </a:tr>
              <a:tr h="38446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kern="1200" baseline="0" dirty="0"/>
                        <a:t>K70-A1 / K70-A2 / K70-A3 / K70-A4 / K70-A5</a:t>
                      </a:r>
                      <a:endParaRPr lang="en-GB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 kern="1200" baseline="0" dirty="0"/>
                        <a:t>&lt; 0.1 A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 kern="1200" baseline="0" dirty="0"/>
                        <a:t>From factory settings, K70 relays do not perform any functions.</a:t>
                      </a:r>
                      <a:endParaRPr lang="en-GB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007996"/>
                  </a:ext>
                </a:extLst>
              </a:tr>
              <a:tr h="437169"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 kern="1200" baseline="0" dirty="0"/>
                        <a:t>K70-A6 /  K70-A7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u="none" strike="noStrike" kern="1200" baseline="0" dirty="0"/>
                        <a:t>Free contact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kern="1200" baseline="0" dirty="0"/>
                        <a:t>&lt; 0.1 A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kern="1200" baseline="0" dirty="0"/>
                        <a:t>Insert an optional external relay to drive each load.</a:t>
                      </a:r>
                      <a:endParaRPr lang="en-GB" sz="14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1463064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ACBA0B24-6945-4D63-9C13-3A2EA76CD798}"/>
              </a:ext>
            </a:extLst>
          </p:cNvPr>
          <p:cNvSpPr/>
          <p:nvPr/>
        </p:nvSpPr>
        <p:spPr>
          <a:xfrm>
            <a:off x="350981" y="2163720"/>
            <a:ext cx="937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ea typeface="Verdana" panose="020B0604030504040204" pitchFamily="34" charset="0"/>
              </a:rPr>
              <a:t>Maximum loads on relays of boards: </a:t>
            </a:r>
            <a:r>
              <a:rPr lang="en-GB" u="sng" dirty="0">
                <a:ea typeface="Verdana" panose="020B0604030504040204" pitchFamily="34" charset="0"/>
              </a:rPr>
              <a:t>for pumps and mixing valves</a:t>
            </a:r>
            <a:r>
              <a:rPr lang="en-GB" dirty="0">
                <a:ea typeface="Verdana" panose="020B0604030504040204" pitchFamily="34" charset="0"/>
              </a:rPr>
              <a:t> and other devices are as follow…</a:t>
            </a:r>
            <a:endParaRPr lang="it-IT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30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966788" y="1444625"/>
            <a:ext cx="10915650" cy="4211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Circuit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and Flue Circuit 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interface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card and parameter programming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996CE30-9F9C-4F46-8673-FC3E021E2344}"/>
              </a:ext>
            </a:extLst>
          </p:cNvPr>
          <p:cNvSpPr/>
          <p:nvPr/>
        </p:nvSpPr>
        <p:spPr>
          <a:xfrm>
            <a:off x="257023" y="88179"/>
            <a:ext cx="3219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spc="-1" dirty="0">
                <a:solidFill>
                  <a:srgbClr val="000000"/>
                </a:solidFill>
                <a:ea typeface="Verdana"/>
              </a:rPr>
              <a:t>VICTRIX PRO V2</a:t>
            </a:r>
            <a:endParaRPr lang="it-IT" sz="3600" b="1" spc="-1" dirty="0"/>
          </a:p>
        </p:txBody>
      </p:sp>
    </p:spTree>
    <p:extLst>
      <p:ext uri="{BB962C8B-B14F-4D97-AF65-F5344CB8AC3E}">
        <p14:creationId xmlns:p14="http://schemas.microsoft.com/office/powerpoint/2010/main" val="325598095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56B48433-F4C4-4C0E-A54B-7988183C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6836" y="3366790"/>
            <a:ext cx="2046603" cy="285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0909" y="691205"/>
            <a:ext cx="9236364" cy="317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700" dirty="0">
                <a:latin typeface="Calibri" pitchFamily="34" charset="0"/>
                <a:cs typeface="Calibri" pitchFamily="34" charset="0"/>
              </a:rPr>
              <a:t>Insert the combustion analyser in the dedicated holes placed on the top of the boiler;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700" dirty="0">
                <a:latin typeface="Calibri" pitchFamily="34" charset="0"/>
                <a:cs typeface="Calibri" pitchFamily="34" charset="0"/>
              </a:rPr>
              <a:t>Enable the «Chimney sweep» by the Technical Menu/Manual Test path, allows the technician to check combustion parameters; 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700" dirty="0">
                <a:latin typeface="Calibri" pitchFamily="34" charset="0"/>
                <a:cs typeface="Calibri" pitchFamily="34" charset="0"/>
              </a:rPr>
              <a:t>Pressing the 'OK' button activates the function and displays the power percentage that can be changed with the '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+</a:t>
            </a:r>
            <a:r>
              <a:rPr lang="en-GB" sz="1700" dirty="0">
                <a:latin typeface="Calibri" pitchFamily="34" charset="0"/>
                <a:cs typeface="Calibri" pitchFamily="34" charset="0"/>
              </a:rPr>
              <a:t>' and '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en-GB" sz="1700" dirty="0">
                <a:latin typeface="Calibri" pitchFamily="34" charset="0"/>
                <a:cs typeface="Calibri" pitchFamily="34" charset="0"/>
              </a:rPr>
              <a:t>' buttons. </a:t>
            </a:r>
            <a:endParaRPr lang="en-GB" sz="1700" dirty="0">
              <a:highlight>
                <a:srgbClr val="FFFF00"/>
              </a:highlight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700" dirty="0">
                <a:latin typeface="Calibri" pitchFamily="34" charset="0"/>
                <a:cs typeface="Calibri" pitchFamily="34" charset="0"/>
              </a:rPr>
              <a:t>After around 5 minutes, compare the CO</a:t>
            </a:r>
            <a:r>
              <a:rPr lang="en-GB" sz="17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GB" sz="1700" dirty="0">
                <a:latin typeface="Calibri" pitchFamily="34" charset="0"/>
                <a:cs typeface="Calibri" pitchFamily="34" charset="0"/>
              </a:rPr>
              <a:t> value with the one reported in the instruction booklet;</a:t>
            </a:r>
          </a:p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700" dirty="0">
                <a:latin typeface="Calibri" pitchFamily="34" charset="0"/>
                <a:cs typeface="Calibri" pitchFamily="34" charset="0"/>
              </a:rPr>
              <a:t>In case of need, set the correct value with screw n°3;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68923"/>
              </p:ext>
            </p:extLst>
          </p:nvPr>
        </p:nvGraphicFramePr>
        <p:xfrm>
          <a:off x="328820" y="4549652"/>
          <a:ext cx="3688998" cy="1047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194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latin typeface="Calibri" pitchFamily="34" charset="0"/>
                          <a:cs typeface="Calibri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latin typeface="Calibri" pitchFamily="34" charset="0"/>
                          <a:cs typeface="Calibri" pitchFamily="34" charset="0"/>
                        </a:rPr>
                        <a:t>CO</a:t>
                      </a:r>
                      <a:r>
                        <a:rPr lang="en-GB" sz="1600" b="1" baseline="-25000" noProof="0" dirty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en-GB" sz="1600" b="1" baseline="0" noProof="0" dirty="0">
                          <a:latin typeface="Calibri" pitchFamily="34" charset="0"/>
                          <a:cs typeface="Calibri" pitchFamily="34" charset="0"/>
                        </a:rPr>
                        <a:t> Min. heat output</a:t>
                      </a:r>
                      <a:endParaRPr lang="en-GB" sz="1600" b="1" baseline="-25000" noProof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19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Calibri" pitchFamily="34" charset="0"/>
                          <a:cs typeface="Calibri" pitchFamily="34" charset="0"/>
                        </a:rPr>
                        <a:t>G20 (natural gas)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Calibri" pitchFamily="34" charset="0"/>
                          <a:cs typeface="Calibri" pitchFamily="34" charset="0"/>
                        </a:rPr>
                        <a:t>8,90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194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>
                          <a:latin typeface="Calibri" pitchFamily="34" charset="0"/>
                          <a:cs typeface="Calibri" pitchFamily="34" charset="0"/>
                        </a:rPr>
                        <a:t>G31 (propane)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Calibri" pitchFamily="34" charset="0"/>
                          <a:cs typeface="Calibri" pitchFamily="34" charset="0"/>
                        </a:rPr>
                        <a:t>10,00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63705" y="4152728"/>
            <a:ext cx="3635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itchFamily="34" charset="0"/>
                <a:cs typeface="Calibri" pitchFamily="34" charset="0"/>
              </a:rPr>
              <a:t>Example with VICTRIX PRO 100</a:t>
            </a:r>
          </a:p>
        </p:txBody>
      </p:sp>
      <p:cxnSp>
        <p:nvCxnSpPr>
          <p:cNvPr id="17" name="Connettore 2 16"/>
          <p:cNvCxnSpPr>
            <a:cxnSpLocks/>
          </p:cNvCxnSpPr>
          <p:nvPr/>
        </p:nvCxnSpPr>
        <p:spPr>
          <a:xfrm>
            <a:off x="5200073" y="3648363"/>
            <a:ext cx="2179782" cy="1348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28059" y="87088"/>
            <a:ext cx="5400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alibri" pitchFamily="34" charset="0"/>
                <a:cs typeface="Calibri" pitchFamily="34" charset="0"/>
              </a:rPr>
              <a:t>CO</a:t>
            </a:r>
            <a:r>
              <a:rPr lang="en-GB" sz="3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GB" sz="3600" dirty="0">
                <a:latin typeface="Calibri" pitchFamily="34" charset="0"/>
                <a:cs typeface="Calibri" pitchFamily="34" charset="0"/>
              </a:rPr>
              <a:t> regulation </a:t>
            </a:r>
            <a:r>
              <a:rPr lang="en-GB" sz="3600" i="1" dirty="0">
                <a:latin typeface="Calibri" pitchFamily="34" charset="0"/>
                <a:cs typeface="Calibri" pitchFamily="34" charset="0"/>
              </a:rPr>
              <a:t>(min. power)</a:t>
            </a:r>
          </a:p>
        </p:txBody>
      </p:sp>
      <p:pic>
        <p:nvPicPr>
          <p:cNvPr id="9" name="Picture 8" descr="vignetta analisi combustione">
            <a:extLst>
              <a:ext uri="{FF2B5EF4-FFF2-40B4-BE49-F238E27FC236}">
                <a16:creationId xmlns:a16="http://schemas.microsoft.com/office/drawing/2014/main" id="{3CA5E0D6-B39C-4762-8CB0-8CCB0A35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4F6"/>
              </a:clrFrom>
              <a:clrTo>
                <a:srgbClr val="FA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562746"/>
            <a:ext cx="216024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CB06C6-F16D-49AB-BB93-048F7D6BF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8" t="7381" r="25522" b="15282"/>
          <a:stretch/>
        </p:blipFill>
        <p:spPr>
          <a:xfrm rot="5400000">
            <a:off x="9270824" y="3571990"/>
            <a:ext cx="2613891" cy="25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2023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49831" y="87088"/>
            <a:ext cx="537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alibri" pitchFamily="34" charset="0"/>
                <a:cs typeface="Calibri" pitchFamily="34" charset="0"/>
              </a:rPr>
              <a:t>CO</a:t>
            </a:r>
            <a:r>
              <a:rPr lang="en-GB" sz="3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GB" sz="3600" dirty="0">
                <a:latin typeface="Calibri" pitchFamily="34" charset="0"/>
                <a:cs typeface="Calibri" pitchFamily="34" charset="0"/>
              </a:rPr>
              <a:t> regulation </a:t>
            </a:r>
            <a:r>
              <a:rPr lang="en-GB" sz="3600" i="1" dirty="0">
                <a:latin typeface="Calibri" pitchFamily="34" charset="0"/>
                <a:cs typeface="Calibri" pitchFamily="34" charset="0"/>
              </a:rPr>
              <a:t>(max power)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8618" y="789168"/>
            <a:ext cx="871121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700" dirty="0">
                <a:latin typeface="Calibri" pitchFamily="34" charset="0"/>
                <a:cs typeface="Calibri" pitchFamily="34" charset="0"/>
              </a:rPr>
              <a:t>Enable the «Chimney sweep» by the Technical Menu/Manual Test path, allows the technician to check combustion parameters;</a:t>
            </a:r>
            <a:endParaRPr lang="en-US" sz="1700" dirty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700" dirty="0">
                <a:latin typeface="Calibri" pitchFamily="34" charset="0"/>
                <a:cs typeface="Calibri" pitchFamily="34" charset="0"/>
              </a:rPr>
              <a:t>Pressing the 'OK' button activates the function and displays the power percentage that can be changed with the '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+</a:t>
            </a:r>
            <a:r>
              <a:rPr lang="en-GB" sz="1700" dirty="0">
                <a:latin typeface="Calibri" pitchFamily="34" charset="0"/>
                <a:cs typeface="Calibri" pitchFamily="34" charset="0"/>
              </a:rPr>
              <a:t>' and '</a:t>
            </a:r>
            <a:r>
              <a:rPr lang="en-GB" sz="2000" b="1" dirty="0">
                <a:latin typeface="Calibri" pitchFamily="34" charset="0"/>
                <a:cs typeface="Calibri" pitchFamily="34" charset="0"/>
              </a:rPr>
              <a:t>-</a:t>
            </a:r>
            <a:r>
              <a:rPr lang="en-GB" sz="1700" dirty="0">
                <a:latin typeface="Calibri" pitchFamily="34" charset="0"/>
                <a:cs typeface="Calibri" pitchFamily="34" charset="0"/>
              </a:rPr>
              <a:t>' buttons.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After around 5 minutes, compare the CO2 value with the one reported in the instruction booklet;</a:t>
            </a:r>
            <a:endParaRPr lang="en-GB" sz="1700" dirty="0">
              <a:latin typeface="Calibri" pitchFamily="34" charset="0"/>
              <a:cs typeface="Calibri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700" dirty="0">
                <a:latin typeface="Calibri" pitchFamily="34" charset="0"/>
                <a:cs typeface="Calibri" pitchFamily="34" charset="0"/>
              </a:rPr>
              <a:t>In case of need, set the correct value with screw n°12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334116"/>
              </p:ext>
            </p:extLst>
          </p:nvPr>
        </p:nvGraphicFramePr>
        <p:xfrm>
          <a:off x="339946" y="4588734"/>
          <a:ext cx="3742526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576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latin typeface="Calibri" pitchFamily="34" charset="0"/>
                          <a:cs typeface="Calibri" pitchFamily="34" charset="0"/>
                        </a:rPr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latin typeface="Calibri" pitchFamily="34" charset="0"/>
                          <a:cs typeface="Calibri" pitchFamily="34" charset="0"/>
                        </a:rPr>
                        <a:t>CO</a:t>
                      </a:r>
                      <a:r>
                        <a:rPr lang="en-GB" sz="1600" b="1" baseline="-25000" noProof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r>
                        <a:rPr lang="en-GB" sz="1600" b="1" baseline="0" noProof="0">
                          <a:latin typeface="Calibri" pitchFamily="34" charset="0"/>
                          <a:cs typeface="Calibri" pitchFamily="34" charset="0"/>
                        </a:rPr>
                        <a:t> Min. heat output</a:t>
                      </a:r>
                      <a:endParaRPr lang="en-GB" sz="1600" b="1" baseline="-25000" noProof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Calibri" pitchFamily="34" charset="0"/>
                          <a:cs typeface="Calibri" pitchFamily="34" charset="0"/>
                        </a:rPr>
                        <a:t>G20 (natural gas)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Calibri" pitchFamily="34" charset="0"/>
                          <a:cs typeface="Calibri" pitchFamily="34" charset="0"/>
                        </a:rPr>
                        <a:t>9,60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76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Calibri" pitchFamily="34" charset="0"/>
                          <a:cs typeface="Calibri" pitchFamily="34" charset="0"/>
                        </a:rPr>
                        <a:t>G31 (propane)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latin typeface="Calibri" pitchFamily="34" charset="0"/>
                          <a:cs typeface="Calibri" pitchFamily="34" charset="0"/>
                        </a:rPr>
                        <a:t>10,60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39949" y="4219521"/>
            <a:ext cx="373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itchFamily="34" charset="0"/>
                <a:cs typeface="Calibri" pitchFamily="34" charset="0"/>
              </a:rPr>
              <a:t>Example with VICTRIX PRO 100</a:t>
            </a:r>
          </a:p>
        </p:txBody>
      </p:sp>
      <p:pic>
        <p:nvPicPr>
          <p:cNvPr id="11" name="Picture 8" descr="vignetta analisi combustione">
            <a:extLst>
              <a:ext uri="{FF2B5EF4-FFF2-40B4-BE49-F238E27FC236}">
                <a16:creationId xmlns:a16="http://schemas.microsoft.com/office/drawing/2014/main" id="{8E939105-75E0-49D8-8430-C26350D20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4F6"/>
              </a:clrFrom>
              <a:clrTo>
                <a:srgbClr val="FA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553516"/>
            <a:ext cx="216024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A43CFA20-9B8A-43A3-B362-DA9B5EB6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8278" y="3141731"/>
            <a:ext cx="2201104" cy="307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Connettore 2 16"/>
          <p:cNvCxnSpPr>
            <a:cxnSpLocks/>
          </p:cNvCxnSpPr>
          <p:nvPr/>
        </p:nvCxnSpPr>
        <p:spPr>
          <a:xfrm>
            <a:off x="5218545" y="2890982"/>
            <a:ext cx="1274619" cy="15424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939C21F4-AE05-4E8D-818B-2A929D963999}"/>
              </a:ext>
            </a:extLst>
          </p:cNvPr>
          <p:cNvGrpSpPr/>
          <p:nvPr/>
        </p:nvGrpSpPr>
        <p:grpSpPr>
          <a:xfrm>
            <a:off x="8930003" y="3381257"/>
            <a:ext cx="2884868" cy="2884868"/>
            <a:chOff x="8930003" y="3381257"/>
            <a:chExt cx="2884868" cy="2884868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4FF8D58-6B9F-4C1E-8004-3D8273015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0003" y="3381257"/>
              <a:ext cx="2884868" cy="2884868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E6B45D86-0DD4-4B96-B366-5A8EF6AD2D7B}"/>
                </a:ext>
              </a:extLst>
            </p:cNvPr>
            <p:cNvSpPr/>
            <p:nvPr/>
          </p:nvSpPr>
          <p:spPr>
            <a:xfrm>
              <a:off x="10127614" y="3780042"/>
              <a:ext cx="54053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90%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CDC1603F-04A6-4011-B04B-71DC2EE888BF}"/>
                </a:ext>
              </a:extLst>
            </p:cNvPr>
            <p:cNvSpPr/>
            <p:nvPr/>
          </p:nvSpPr>
          <p:spPr>
            <a:xfrm>
              <a:off x="9170156" y="4120744"/>
              <a:ext cx="21369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en-GB" sz="1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77891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25D375-005A-492F-8A30-A76CEC702707}"/>
              </a:ext>
            </a:extLst>
          </p:cNvPr>
          <p:cNvSpPr txBox="1"/>
          <p:nvPr/>
        </p:nvSpPr>
        <p:spPr>
          <a:xfrm>
            <a:off x="249831" y="87088"/>
            <a:ext cx="882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alibri" pitchFamily="34" charset="0"/>
                <a:cs typeface="Calibri" pitchFamily="34" charset="0"/>
              </a:rPr>
              <a:t>CO</a:t>
            </a:r>
            <a:r>
              <a:rPr lang="en-GB" sz="3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GB" sz="3600" dirty="0">
                <a:latin typeface="Calibri" pitchFamily="34" charset="0"/>
                <a:cs typeface="Calibri" pitchFamily="34" charset="0"/>
              </a:rPr>
              <a:t> regulation </a:t>
            </a:r>
            <a:r>
              <a:rPr lang="en-GB" sz="3600" i="1" dirty="0">
                <a:latin typeface="Calibri" pitchFamily="34" charset="0"/>
                <a:cs typeface="Calibri" pitchFamily="34" charset="0"/>
              </a:rPr>
              <a:t>on V_PRO V2  model  150-180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B8EB595-3C36-441C-B068-8ACF3849A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7" y="858982"/>
            <a:ext cx="6468289" cy="528781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F7908FF-8793-4D88-867A-F99CB4677477}"/>
              </a:ext>
            </a:extLst>
          </p:cNvPr>
          <p:cNvSpPr/>
          <p:nvPr/>
        </p:nvSpPr>
        <p:spPr>
          <a:xfrm>
            <a:off x="7886847" y="1784989"/>
            <a:ext cx="430515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latin typeface="Calibri" pitchFamily="34" charset="0"/>
                <a:cs typeface="Calibri" pitchFamily="34" charset="0"/>
              </a:rPr>
              <a:t>Quando</a:t>
            </a:r>
            <a:r>
              <a:rPr lang="en-GB" dirty="0">
                <a:latin typeface="Calibri" pitchFamily="34" charset="0"/>
                <a:cs typeface="Calibri" pitchFamily="34" charset="0"/>
              </a:rPr>
              <a:t> e come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va</a:t>
            </a:r>
            <a:r>
              <a:rPr lang="en-GB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regolato</a:t>
            </a:r>
            <a:r>
              <a:rPr lang="en-GB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il</a:t>
            </a:r>
            <a:r>
              <a:rPr lang="en-GB" dirty="0">
                <a:latin typeface="Calibri" pitchFamily="34" charset="0"/>
                <a:cs typeface="Calibri" pitchFamily="34" charset="0"/>
              </a:rPr>
              <a:t> CO2 al max?? </a:t>
            </a:r>
          </a:p>
          <a:p>
            <a:r>
              <a:rPr lang="en-GB" dirty="0">
                <a:latin typeface="Calibri" pitchFamily="34" charset="0"/>
                <a:cs typeface="Calibri" pitchFamily="34" charset="0"/>
              </a:rPr>
              <a:t>Solo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quando</a:t>
            </a:r>
            <a:r>
              <a:rPr lang="en-GB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regolo</a:t>
            </a:r>
            <a:r>
              <a:rPr lang="en-GB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il</a:t>
            </a:r>
            <a:r>
              <a:rPr lang="en-GB" dirty="0">
                <a:latin typeface="Calibri" pitchFamily="34" charset="0"/>
                <a:cs typeface="Calibri" pitchFamily="34" charset="0"/>
              </a:rPr>
              <a:t> max o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anche</a:t>
            </a:r>
            <a:r>
              <a:rPr lang="en-GB" dirty="0">
                <a:latin typeface="Calibri" pitchFamily="34" charset="0"/>
                <a:cs typeface="Calibri" pitchFamily="34" charset="0"/>
              </a:rPr>
              <a:t> al min??</a:t>
            </a:r>
          </a:p>
          <a:p>
            <a:r>
              <a:rPr lang="en-GB" dirty="0" err="1">
                <a:latin typeface="Calibri" pitchFamily="34" charset="0"/>
                <a:cs typeface="Calibri" pitchFamily="34" charset="0"/>
              </a:rPr>
              <a:t>Foto</a:t>
            </a:r>
            <a:r>
              <a:rPr lang="en-GB" dirty="0">
                <a:latin typeface="Calibri" pitchFamily="34" charset="0"/>
                <a:cs typeface="Calibri" pitchFamily="34" charset="0"/>
              </a:rPr>
              <a:t> del venturi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interno</a:t>
            </a:r>
            <a:r>
              <a:rPr lang="en-GB" dirty="0">
                <a:latin typeface="Calibri" pitchFamily="34" charset="0"/>
                <a:cs typeface="Calibri" pitchFamily="34" charset="0"/>
              </a:rPr>
              <a:t> ??</a:t>
            </a:r>
          </a:p>
          <a:p>
            <a:r>
              <a:rPr lang="en-GB" dirty="0" err="1">
                <a:latin typeface="Calibri" pitchFamily="34" charset="0"/>
                <a:cs typeface="Calibri" pitchFamily="34" charset="0"/>
              </a:rPr>
              <a:t>Smontare</a:t>
            </a:r>
            <a:r>
              <a:rPr lang="en-GB" dirty="0">
                <a:latin typeface="Calibri" pitchFamily="34" charset="0"/>
                <a:cs typeface="Calibri" pitchFamily="34" charset="0"/>
              </a:rPr>
              <a:t> venturi inter???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082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966788" y="1444625"/>
            <a:ext cx="10915650" cy="4211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features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Circuit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and Flue Circuit 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User interface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Electronic card and parameter programming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200" dirty="0">
                <a:solidFill>
                  <a:srgbClr val="7777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Calibration</a:t>
            </a:r>
          </a:p>
          <a:p>
            <a:pPr marL="447675" indent="-447675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GB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Accessories and Options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996CE30-9F9C-4F46-8673-FC3E021E2344}"/>
              </a:ext>
            </a:extLst>
          </p:cNvPr>
          <p:cNvSpPr/>
          <p:nvPr/>
        </p:nvSpPr>
        <p:spPr>
          <a:xfrm>
            <a:off x="257023" y="88179"/>
            <a:ext cx="32199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spc="-1" dirty="0">
                <a:solidFill>
                  <a:srgbClr val="000000"/>
                </a:solidFill>
                <a:ea typeface="Verdana"/>
              </a:rPr>
              <a:t>VICTRIX PRO V2</a:t>
            </a:r>
            <a:endParaRPr lang="it-IT" sz="3600" b="1" spc="-1" dirty="0"/>
          </a:p>
        </p:txBody>
      </p:sp>
    </p:spTree>
    <p:extLst>
      <p:ext uri="{BB962C8B-B14F-4D97-AF65-F5344CB8AC3E}">
        <p14:creationId xmlns:p14="http://schemas.microsoft.com/office/powerpoint/2010/main" val="4099071500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0262DFD-0AB3-4334-B475-43C9FBE67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837" y="2695575"/>
            <a:ext cx="2014688" cy="354435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416D0D1-55FA-4593-9782-EBD20A7B3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705535"/>
            <a:ext cx="3961277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IPX5D Victrix Pro 35- 55- 80 V2 cover kit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/>
              <a:t>Cod. 3.033670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EFC765-EA31-4F61-95C6-5BD58885F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lum bright="-20000"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3" t="34460" r="45683" b="21030"/>
          <a:stretch/>
        </p:blipFill>
        <p:spPr>
          <a:xfrm>
            <a:off x="2400300" y="990600"/>
            <a:ext cx="3267075" cy="22098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372FE18-1B20-4DAD-9682-8461251B8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2FE3CDF-AD82-4DE7-BF9A-F3FCC0EC2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99"/>
          <a:stretch/>
        </p:blipFill>
        <p:spPr>
          <a:xfrm>
            <a:off x="274878" y="2543175"/>
            <a:ext cx="2030172" cy="360000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3DAE3CBE-9758-4ECE-A8E7-61EC8C45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705535"/>
            <a:ext cx="3714750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IPX5D Victrix Pro 100-120 V2 cover kit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/>
              <a:t>Cod. 3.033671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C9EFF90-5FE9-4CAB-89AC-368D41260DAD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0A6FBA7-6D4D-45BF-8AE8-92377A69E870}"/>
              </a:ext>
            </a:extLst>
          </p:cNvPr>
          <p:cNvPicPr>
            <a:picLocks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8410575" y="1066800"/>
            <a:ext cx="3590925" cy="2232000"/>
          </a:xfrm>
          <a:prstGeom prst="rect">
            <a:avLst/>
          </a:prstGeom>
        </p:spPr>
      </p:pic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52CCE34-796F-4583-A781-873C8161260F}"/>
              </a:ext>
            </a:extLst>
          </p:cNvPr>
          <p:cNvCxnSpPr/>
          <p:nvPr/>
        </p:nvCxnSpPr>
        <p:spPr>
          <a:xfrm>
            <a:off x="5981700" y="1095375"/>
            <a:ext cx="95250" cy="5057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5926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9C23273-BD71-4BB8-B8A1-0A41B3F3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</a:blip>
          <a:srcRect l="3650" t="722" b="1860"/>
          <a:stretch/>
        </p:blipFill>
        <p:spPr>
          <a:xfrm>
            <a:off x="3657600" y="2051837"/>
            <a:ext cx="2305050" cy="4158463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416D0D1-55FA-4593-9782-EBD20A7B3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" y="920234"/>
            <a:ext cx="385881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IPX5D Victrix </a:t>
            </a:r>
            <a:r>
              <a:rPr lang="it-IT" dirty="0"/>
              <a:t>Pro 150 V2 cod. 3.033672</a:t>
            </a:r>
            <a:endParaRPr kumimoji="0" lang="en-GB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372FE18-1B20-4DAD-9682-8461251B8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DAE3CBE-9758-4ECE-A8E7-61EC8C456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899" y="910709"/>
            <a:ext cx="4352925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IPX5D Victrix Pro </a:t>
            </a:r>
            <a:r>
              <a:rPr lang="it-IT" dirty="0"/>
              <a:t>Pro 180 V2 cod. 3.033689</a:t>
            </a:r>
            <a:endParaRPr kumimoji="0" lang="en-GB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C9EFF90-5FE9-4CAB-89AC-368D41260DAD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752CCE34-796F-4583-A781-873C8161260F}"/>
              </a:ext>
            </a:extLst>
          </p:cNvPr>
          <p:cNvCxnSpPr/>
          <p:nvPr/>
        </p:nvCxnSpPr>
        <p:spPr>
          <a:xfrm>
            <a:off x="5981700" y="1095375"/>
            <a:ext cx="95250" cy="5057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EBFF9D67-FEE0-493E-AD10-7F347A486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4861" t="5469" r="2951" b="8073"/>
          <a:stretch/>
        </p:blipFill>
        <p:spPr>
          <a:xfrm>
            <a:off x="336961" y="1438275"/>
            <a:ext cx="3336304" cy="20859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9CC017B-A5FA-4502-9A19-87C28B89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6180193" y="1381125"/>
            <a:ext cx="3059995" cy="18913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E62DA58-E46E-458A-A47F-733EB4A812E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212455" y="2076450"/>
            <a:ext cx="2789045" cy="40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50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87124" y="73890"/>
            <a:ext cx="2788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Main features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41744" y="775648"/>
            <a:ext cx="11536219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Standard C type configuration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, without upper cover (optional) concentric and twin flue pipes available; With this</a:t>
            </a: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 optional kits the B</a:t>
            </a:r>
            <a:r>
              <a:rPr lang="en-GB" sz="2000" b="1" spc="-1" baseline="-25000" dirty="0">
                <a:solidFill>
                  <a:srgbClr val="000000"/>
                </a:solidFill>
                <a:ea typeface="Verdana"/>
              </a:rPr>
              <a:t>23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type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 </a:t>
            </a: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configuration is possible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: with air inlet B</a:t>
            </a:r>
            <a:r>
              <a:rPr lang="en-GB" sz="2000" spc="-1" baseline="-25000" dirty="0">
                <a:solidFill>
                  <a:srgbClr val="000000"/>
                </a:solidFill>
                <a:ea typeface="Verdana"/>
              </a:rPr>
              <a:t>23</a:t>
            </a:r>
            <a:r>
              <a:rPr lang="en-GB" sz="2000" spc="-1" dirty="0">
                <a:solidFill>
                  <a:srgbClr val="000000"/>
                </a:solidFill>
                <a:ea typeface="Verdana"/>
              </a:rPr>
              <a:t> terminal for indoor installation, or with upper cover (for outdoor installation);</a:t>
            </a:r>
            <a:endParaRPr lang="en-GB" sz="2000" dirty="0">
              <a:cs typeface="Calibri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“Simple cascade” </a:t>
            </a:r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(without cascade regulator),</a:t>
            </a: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with an increase in the number of generators that can be connected, up to 15;</a:t>
            </a:r>
            <a:endParaRPr lang="en-GB" sz="20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altLang="it-IT" sz="2000" dirty="0">
                <a:cs typeface="Arial" panose="020B0604020202020204" pitchFamily="34" charset="0"/>
              </a:rPr>
              <a:t>For </a:t>
            </a:r>
            <a:r>
              <a:rPr lang="en-GB" altLang="it-IT" sz="2000" b="1" dirty="0">
                <a:cs typeface="Arial" panose="020B0604020202020204" pitchFamily="34" charset="0"/>
              </a:rPr>
              <a:t>indoor </a:t>
            </a:r>
            <a:r>
              <a:rPr lang="en-GB" altLang="it-IT" sz="2000" dirty="0">
                <a:cs typeface="Arial" panose="020B0604020202020204" pitchFamily="34" charset="0"/>
              </a:rPr>
              <a:t>installation</a:t>
            </a:r>
            <a:r>
              <a:rPr lang="en-GB" altLang="it-IT" sz="2000" b="1" dirty="0">
                <a:cs typeface="Arial" panose="020B0604020202020204" pitchFamily="34" charset="0"/>
              </a:rPr>
              <a:t>, inside the cabinet (up to 150 model) and outdoor in open areas</a:t>
            </a:r>
            <a:r>
              <a:rPr lang="en-GB" altLang="it-IT" sz="2000" dirty="0">
                <a:cs typeface="Arial" panose="020B0604020202020204" pitchFamily="34" charset="0"/>
              </a:rPr>
              <a:t> (with optional cover kit), IPX5D protection index;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Through the new </a:t>
            </a: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boiler electronics </a:t>
            </a:r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it is possible to manage</a:t>
            </a: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2 system CH Zones + 1 DHW circuit;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Available communication protocols: Modbus for BMS systems</a:t>
            </a:r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sz="2000" dirty="0" err="1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OpenTherm</a:t>
            </a:r>
            <a:r>
              <a:rPr lang="en-GB" sz="20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(two OT inputs available for commercial thermoregulation, one for each zone), EBV BUS;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2000" spc="-1" dirty="0">
                <a:solidFill>
                  <a:srgbClr val="000000"/>
                </a:solidFill>
                <a:ea typeface="Verdana"/>
              </a:rPr>
              <a:t>Maximum working pressure of </a:t>
            </a:r>
            <a:r>
              <a:rPr lang="en-GB" sz="2000" b="1" spc="-1" dirty="0">
                <a:solidFill>
                  <a:srgbClr val="000000"/>
                </a:solidFill>
                <a:ea typeface="Verdana"/>
              </a:rPr>
              <a:t>4,4 bar (for models up to 80 kW), 6 bar for higher heat output models (different safety valve);</a:t>
            </a:r>
            <a:endParaRPr lang="it-IT" sz="2000" spc="-1" dirty="0"/>
          </a:p>
        </p:txBody>
      </p:sp>
    </p:spTree>
    <p:extLst>
      <p:ext uri="{BB962C8B-B14F-4D97-AF65-F5344CB8AC3E}">
        <p14:creationId xmlns:p14="http://schemas.microsoft.com/office/powerpoint/2010/main" val="36844223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013" y="1366738"/>
            <a:ext cx="1685003" cy="396000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342900" y="745708"/>
            <a:ext cx="317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Air </a:t>
            </a:r>
            <a:r>
              <a:rPr lang="it-IT" sz="1600" dirty="0" err="1"/>
              <a:t>intake</a:t>
            </a:r>
            <a:r>
              <a:rPr lang="it-IT" sz="1600" dirty="0"/>
              <a:t> </a:t>
            </a:r>
            <a:r>
              <a:rPr lang="it-IT" sz="1600" dirty="0" err="1"/>
              <a:t>cap</a:t>
            </a:r>
            <a:r>
              <a:rPr lang="it-IT" sz="1600" dirty="0"/>
              <a:t>  D.80 cod. 3.033759</a:t>
            </a:r>
          </a:p>
          <a:p>
            <a:pPr algn="ctr"/>
            <a:r>
              <a:rPr lang="it-IT" sz="1600" dirty="0" err="1"/>
              <a:t>Installed</a:t>
            </a:r>
            <a:r>
              <a:rPr lang="it-IT" sz="1600" dirty="0"/>
              <a:t> on V-Pro V2 from 35 to 80.</a:t>
            </a:r>
          </a:p>
        </p:txBody>
      </p:sp>
      <p:cxnSp>
        <p:nvCxnSpPr>
          <p:cNvPr id="7" name="Connettore diritto 6"/>
          <p:cNvCxnSpPr>
            <a:cxnSpLocks/>
          </p:cNvCxnSpPr>
          <p:nvPr/>
        </p:nvCxnSpPr>
        <p:spPr>
          <a:xfrm>
            <a:off x="3857958" y="781405"/>
            <a:ext cx="0" cy="55050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5963297" y="930113"/>
            <a:ext cx="336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witht</a:t>
            </a:r>
            <a:r>
              <a:rPr lang="it-IT" dirty="0"/>
              <a:t> the follow kit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229" y="1400175"/>
            <a:ext cx="2762808" cy="93640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819" y="1409700"/>
            <a:ext cx="3000109" cy="99574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486" y="2890321"/>
            <a:ext cx="585310" cy="278649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522" y="2970395"/>
            <a:ext cx="1083678" cy="2681447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375330" y="2443998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3.015254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356684" y="2443998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3.015255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5230010" y="5697584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3.015256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073256" y="5682938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3.024295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974" y="3316101"/>
            <a:ext cx="1256826" cy="2254343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8945299" y="5682938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3.033715</a:t>
            </a:r>
          </a:p>
        </p:txBody>
      </p:sp>
      <p:cxnSp>
        <p:nvCxnSpPr>
          <p:cNvPr id="29" name="Connettore diritto 28"/>
          <p:cNvCxnSpPr>
            <a:cxnSpLocks/>
          </p:cNvCxnSpPr>
          <p:nvPr/>
        </p:nvCxnSpPr>
        <p:spPr>
          <a:xfrm>
            <a:off x="4695825" y="2798406"/>
            <a:ext cx="6429375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/>
          <p:cNvCxnSpPr/>
          <p:nvPr/>
        </p:nvCxnSpPr>
        <p:spPr>
          <a:xfrm flipV="1">
            <a:off x="6901912" y="2805561"/>
            <a:ext cx="0" cy="3292371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/>
          <p:cNvCxnSpPr/>
          <p:nvPr/>
        </p:nvCxnSpPr>
        <p:spPr>
          <a:xfrm flipV="1">
            <a:off x="8869833" y="2805560"/>
            <a:ext cx="0" cy="3292371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ttore diritto 38"/>
          <p:cNvCxnSpPr/>
          <p:nvPr/>
        </p:nvCxnSpPr>
        <p:spPr>
          <a:xfrm flipV="1">
            <a:off x="7653215" y="1342660"/>
            <a:ext cx="0" cy="1455746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DB221544-B492-42B3-BDE3-B619242D566B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</p:spTree>
    <p:extLst>
      <p:ext uri="{BB962C8B-B14F-4D97-AF65-F5344CB8AC3E}">
        <p14:creationId xmlns:p14="http://schemas.microsoft.com/office/powerpoint/2010/main" val="1152064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536" y="1623187"/>
            <a:ext cx="1685003" cy="3960000"/>
          </a:xfrm>
          <a:prstGeom prst="rect">
            <a:avLst/>
          </a:prstGeom>
        </p:spPr>
      </p:pic>
      <p:cxnSp>
        <p:nvCxnSpPr>
          <p:cNvPr id="7" name="Connettore diritto 6"/>
          <p:cNvCxnSpPr/>
          <p:nvPr/>
        </p:nvCxnSpPr>
        <p:spPr>
          <a:xfrm>
            <a:off x="3896058" y="1448155"/>
            <a:ext cx="0" cy="47502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679312" y="2451300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3.032715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356684" y="2434473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3.032716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230010" y="5688059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3.032713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073256" y="5673413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3.032714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8945299" y="5673413"/>
            <a:ext cx="152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3.033716</a:t>
            </a:r>
          </a:p>
        </p:txBody>
      </p:sp>
      <p:cxnSp>
        <p:nvCxnSpPr>
          <p:cNvPr id="20" name="Connettore diritto 19"/>
          <p:cNvCxnSpPr/>
          <p:nvPr/>
        </p:nvCxnSpPr>
        <p:spPr>
          <a:xfrm flipV="1">
            <a:off x="5022808" y="6074470"/>
            <a:ext cx="5497958" cy="27872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 flipV="1">
            <a:off x="5022808" y="2788881"/>
            <a:ext cx="5497958" cy="27872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 flipV="1">
            <a:off x="6901912" y="2796036"/>
            <a:ext cx="0" cy="3292371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 flipV="1">
            <a:off x="8869833" y="2796035"/>
            <a:ext cx="0" cy="3292371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ttore diritto 25"/>
          <p:cNvCxnSpPr/>
          <p:nvPr/>
        </p:nvCxnSpPr>
        <p:spPr>
          <a:xfrm flipV="1">
            <a:off x="7653215" y="1304560"/>
            <a:ext cx="0" cy="1455746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Immagine 2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707" y="1400175"/>
            <a:ext cx="2752649" cy="1124175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764" y="1343025"/>
            <a:ext cx="2724248" cy="1082909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860" y="2970353"/>
            <a:ext cx="516550" cy="266178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869" y="2937656"/>
            <a:ext cx="1143872" cy="2805278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618" y="3099196"/>
            <a:ext cx="923431" cy="2579343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546ADBB-0B7B-424B-AA47-5C4D2C749DCC}"/>
              </a:ext>
            </a:extLst>
          </p:cNvPr>
          <p:cNvSpPr txBox="1"/>
          <p:nvPr/>
        </p:nvSpPr>
        <p:spPr>
          <a:xfrm>
            <a:off x="342900" y="745708"/>
            <a:ext cx="317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Air </a:t>
            </a:r>
            <a:r>
              <a:rPr lang="it-IT" sz="1600" dirty="0" err="1"/>
              <a:t>intake</a:t>
            </a:r>
            <a:r>
              <a:rPr lang="it-IT" sz="1600" dirty="0"/>
              <a:t> </a:t>
            </a:r>
            <a:r>
              <a:rPr lang="it-IT" sz="1600" dirty="0" err="1"/>
              <a:t>cap</a:t>
            </a:r>
            <a:r>
              <a:rPr lang="it-IT" sz="1600" dirty="0"/>
              <a:t> </a:t>
            </a:r>
            <a:r>
              <a:rPr lang="it-IT" sz="1600" b="1" dirty="0"/>
              <a:t>D.100 cod. 3.033760 </a:t>
            </a:r>
            <a:endParaRPr lang="it-IT" sz="1600" dirty="0"/>
          </a:p>
          <a:p>
            <a:pPr algn="ctr"/>
            <a:r>
              <a:rPr lang="it-IT" sz="1600" dirty="0" err="1"/>
              <a:t>Installed</a:t>
            </a:r>
            <a:r>
              <a:rPr lang="it-IT" sz="1600" dirty="0"/>
              <a:t> on V-Pro 100-120-150 V2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8EE8923-A8AF-426F-92DA-9E003F208510}"/>
              </a:ext>
            </a:extLst>
          </p:cNvPr>
          <p:cNvSpPr txBox="1"/>
          <p:nvPr/>
        </p:nvSpPr>
        <p:spPr>
          <a:xfrm>
            <a:off x="5963297" y="930113"/>
            <a:ext cx="336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witht</a:t>
            </a:r>
            <a:r>
              <a:rPr lang="it-IT" dirty="0"/>
              <a:t> the follow kit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2F0F081D-66AC-4355-A545-37813A7DB0BF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</p:spTree>
    <p:extLst>
      <p:ext uri="{BB962C8B-B14F-4D97-AF65-F5344CB8AC3E}">
        <p14:creationId xmlns:p14="http://schemas.microsoft.com/office/powerpoint/2010/main" val="12540567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450" y="2228849"/>
            <a:ext cx="2280729" cy="375518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90751" y="125339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Vertical flue kit D.100 cod. 3.032713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22" y="723899"/>
            <a:ext cx="1068176" cy="550431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943350" y="821397"/>
            <a:ext cx="459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For </a:t>
            </a:r>
            <a:r>
              <a:rPr lang="it-IT" sz="2000" b="1" dirty="0" err="1"/>
              <a:t>Victrix</a:t>
            </a:r>
            <a:r>
              <a:rPr lang="it-IT" sz="2000" b="1" dirty="0"/>
              <a:t> Pro 100-120-150 V2 </a:t>
            </a:r>
            <a:r>
              <a:rPr lang="it-IT" sz="2000" b="1" dirty="0" err="1"/>
              <a:t>models</a:t>
            </a:r>
            <a:r>
              <a:rPr lang="it-IT" sz="2000" b="1" dirty="0"/>
              <a:t>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A71DD02-62ED-41C8-91E3-CA7E4302BD40}"/>
              </a:ext>
            </a:extLst>
          </p:cNvPr>
          <p:cNvSpPr txBox="1"/>
          <p:nvPr/>
        </p:nvSpPr>
        <p:spPr>
          <a:xfrm>
            <a:off x="8906849" y="1181100"/>
            <a:ext cx="258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Stainles</a:t>
            </a:r>
            <a:r>
              <a:rPr lang="it-IT" dirty="0"/>
              <a:t> Steel </a:t>
            </a:r>
            <a:r>
              <a:rPr lang="it-IT" dirty="0" err="1"/>
              <a:t>vertical</a:t>
            </a:r>
            <a:r>
              <a:rPr lang="it-IT" dirty="0"/>
              <a:t> flue kit  D.100 </a:t>
            </a:r>
          </a:p>
          <a:p>
            <a:r>
              <a:rPr lang="it-IT" dirty="0"/>
              <a:t>cod. 3.032714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99EA86C-5738-4ACE-9C15-130F0B17C8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326" y="3314699"/>
            <a:ext cx="2184402" cy="280987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0E8359C-A48C-4E07-B0BE-CC2EF4A344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4" r="9172" b="3087"/>
          <a:stretch/>
        </p:blipFill>
        <p:spPr>
          <a:xfrm>
            <a:off x="7400925" y="1262774"/>
            <a:ext cx="1581150" cy="5004676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25BBA21-C31C-41B8-A75B-1D73F985D978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</p:spTree>
    <p:extLst>
      <p:ext uri="{BB962C8B-B14F-4D97-AF65-F5344CB8AC3E}">
        <p14:creationId xmlns:p14="http://schemas.microsoft.com/office/powerpoint/2010/main" val="19822862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722024" y="1110517"/>
            <a:ext cx="3193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Concentric</a:t>
            </a:r>
            <a:r>
              <a:rPr lang="it-IT" b="1" dirty="0"/>
              <a:t> </a:t>
            </a:r>
            <a:r>
              <a:rPr lang="it-IT" b="1" dirty="0" err="1"/>
              <a:t>vertical</a:t>
            </a:r>
            <a:r>
              <a:rPr lang="it-IT" b="1" dirty="0"/>
              <a:t> Kit D.80-125</a:t>
            </a:r>
          </a:p>
          <a:p>
            <a:r>
              <a:rPr lang="it-IT" b="1" dirty="0"/>
              <a:t>cod. 3.033786</a:t>
            </a:r>
          </a:p>
          <a:p>
            <a:r>
              <a:rPr lang="it-IT" dirty="0" err="1"/>
              <a:t>V_Pro</a:t>
            </a:r>
            <a:r>
              <a:rPr lang="it-IT" dirty="0"/>
              <a:t> 35-55-80 V2</a:t>
            </a:r>
          </a:p>
        </p:txBody>
      </p:sp>
      <p:cxnSp>
        <p:nvCxnSpPr>
          <p:cNvPr id="8" name="Connettore diritto 7"/>
          <p:cNvCxnSpPr/>
          <p:nvPr/>
        </p:nvCxnSpPr>
        <p:spPr>
          <a:xfrm>
            <a:off x="6086361" y="979463"/>
            <a:ext cx="31261" cy="519723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65" r="7087"/>
          <a:stretch/>
        </p:blipFill>
        <p:spPr>
          <a:xfrm>
            <a:off x="3816929" y="2228850"/>
            <a:ext cx="1936172" cy="3885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9" t="2857" r="5053"/>
          <a:stretch/>
        </p:blipFill>
        <p:spPr>
          <a:xfrm>
            <a:off x="350057" y="942975"/>
            <a:ext cx="2278843" cy="47506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6DDA91D-E9DB-4674-AFF8-41A89AF95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3" t="2666" r="5363" b="2661"/>
          <a:stretch/>
        </p:blipFill>
        <p:spPr>
          <a:xfrm>
            <a:off x="6457950" y="1133475"/>
            <a:ext cx="1762126" cy="47720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1A98A1C-9615-42AE-B24C-9D416F4E0DB2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4" r="10585"/>
          <a:stretch/>
        </p:blipFill>
        <p:spPr>
          <a:xfrm>
            <a:off x="9722762" y="2124073"/>
            <a:ext cx="1908000" cy="3888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5193A8-F94A-4529-BE1F-F42DB9DD9CCB}"/>
              </a:ext>
            </a:extLst>
          </p:cNvPr>
          <p:cNvSpPr txBox="1"/>
          <p:nvPr/>
        </p:nvSpPr>
        <p:spPr>
          <a:xfrm>
            <a:off x="8227474" y="1167667"/>
            <a:ext cx="3526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Concentric</a:t>
            </a:r>
            <a:r>
              <a:rPr lang="it-IT" b="1" dirty="0"/>
              <a:t> </a:t>
            </a:r>
            <a:r>
              <a:rPr lang="it-IT" b="1" dirty="0" err="1"/>
              <a:t>vertical</a:t>
            </a:r>
            <a:r>
              <a:rPr lang="it-IT" b="1" dirty="0"/>
              <a:t> Kit D.110-160</a:t>
            </a:r>
          </a:p>
          <a:p>
            <a:r>
              <a:rPr lang="it-IT" b="1" dirty="0"/>
              <a:t> cod. 3.033790</a:t>
            </a:r>
          </a:p>
          <a:p>
            <a:r>
              <a:rPr lang="it-IT" dirty="0" err="1"/>
              <a:t>Victrix</a:t>
            </a:r>
            <a:r>
              <a:rPr lang="it-IT" dirty="0"/>
              <a:t> Pro 100-120-150 V2</a:t>
            </a:r>
            <a:endParaRPr lang="it-IT" b="1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FBA3C97-98D6-4967-BF73-15DC2174F191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</p:spTree>
    <p:extLst>
      <p:ext uri="{BB962C8B-B14F-4D97-AF65-F5344CB8AC3E}">
        <p14:creationId xmlns:p14="http://schemas.microsoft.com/office/powerpoint/2010/main" val="3013770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780" t="15952" r="8306"/>
          <a:stretch/>
        </p:blipFill>
        <p:spPr>
          <a:xfrm>
            <a:off x="7515226" y="2581275"/>
            <a:ext cx="4038600" cy="2276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740428" y="948592"/>
            <a:ext cx="211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Clappè</a:t>
            </a:r>
            <a:r>
              <a:rPr lang="it-IT" dirty="0"/>
              <a:t> kit D.80 Inox </a:t>
            </a:r>
          </a:p>
          <a:p>
            <a:pPr algn="just"/>
            <a:r>
              <a:rPr lang="it-IT" dirty="0"/>
              <a:t>cod. 3.033715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710" y="2105025"/>
            <a:ext cx="4002665" cy="276387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13" r="8490" b="4923"/>
          <a:stretch/>
        </p:blipFill>
        <p:spPr>
          <a:xfrm>
            <a:off x="1000125" y="1095375"/>
            <a:ext cx="1495425" cy="379095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572376" y="1312852"/>
            <a:ext cx="345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Insatlled</a:t>
            </a:r>
            <a:r>
              <a:rPr lang="it-IT" dirty="0"/>
              <a:t> in the box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71475" y="5404712"/>
            <a:ext cx="1149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To use on the flue </a:t>
            </a:r>
            <a:r>
              <a:rPr lang="it-IT" dirty="0" err="1"/>
              <a:t>manifold</a:t>
            </a:r>
            <a:r>
              <a:rPr lang="it-IT" dirty="0"/>
              <a:t> Kit non </a:t>
            </a:r>
            <a:r>
              <a:rPr lang="it-IT" dirty="0" err="1"/>
              <a:t>supplied</a:t>
            </a:r>
            <a:r>
              <a:rPr lang="it-IT" dirty="0"/>
              <a:t> from Immergas  on  </a:t>
            </a:r>
            <a:r>
              <a:rPr lang="it-IT" dirty="0" err="1"/>
              <a:t>Victrix</a:t>
            </a:r>
            <a:r>
              <a:rPr lang="it-IT" dirty="0"/>
              <a:t> Pro 35-55-80 V2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AD10C3A-B99B-4EAC-80D0-B67177945945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</p:spTree>
    <p:extLst>
      <p:ext uri="{BB962C8B-B14F-4D97-AF65-F5344CB8AC3E}">
        <p14:creationId xmlns:p14="http://schemas.microsoft.com/office/powerpoint/2010/main" val="12484026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2436274" y="1329592"/>
            <a:ext cx="226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Clapè</a:t>
            </a:r>
            <a:r>
              <a:rPr lang="it-IT" dirty="0"/>
              <a:t> kit D.125 Inox </a:t>
            </a:r>
          </a:p>
          <a:p>
            <a:r>
              <a:rPr lang="it-IT" dirty="0"/>
              <a:t>cod. 3.033716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575" y="2055290"/>
            <a:ext cx="4532208" cy="28223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11" t="2306" r="13238" b="3005"/>
          <a:stretch/>
        </p:blipFill>
        <p:spPr>
          <a:xfrm>
            <a:off x="552807" y="990600"/>
            <a:ext cx="1209317" cy="44577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7" t="4341" r="3187"/>
          <a:stretch/>
        </p:blipFill>
        <p:spPr>
          <a:xfrm>
            <a:off x="7581901" y="2200275"/>
            <a:ext cx="3695700" cy="264794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374658B-93F6-41D4-8268-C401D2EAA52B}"/>
              </a:ext>
            </a:extLst>
          </p:cNvPr>
          <p:cNvSpPr txBox="1"/>
          <p:nvPr/>
        </p:nvSpPr>
        <p:spPr>
          <a:xfrm>
            <a:off x="342900" y="5604737"/>
            <a:ext cx="1149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To use on the flue </a:t>
            </a:r>
            <a:r>
              <a:rPr lang="it-IT" dirty="0" err="1"/>
              <a:t>manifold</a:t>
            </a:r>
            <a:r>
              <a:rPr lang="it-IT" dirty="0"/>
              <a:t> Kit non </a:t>
            </a:r>
            <a:r>
              <a:rPr lang="it-IT" dirty="0" err="1"/>
              <a:t>supplied</a:t>
            </a:r>
            <a:r>
              <a:rPr lang="it-IT" dirty="0"/>
              <a:t> from Immergas  on </a:t>
            </a:r>
            <a:r>
              <a:rPr lang="it-IT" dirty="0" err="1"/>
              <a:t>Victrix</a:t>
            </a:r>
            <a:r>
              <a:rPr lang="it-IT" dirty="0"/>
              <a:t> Pro 100-120-150 V2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22A69DC-8529-4AAD-9525-EF3A01D97275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</p:spTree>
    <p:extLst>
      <p:ext uri="{BB962C8B-B14F-4D97-AF65-F5344CB8AC3E}">
        <p14:creationId xmlns:p14="http://schemas.microsoft.com/office/powerpoint/2010/main" val="34656401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067B608-B77E-4DDE-925D-1D7B2BB94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75" y="2571749"/>
            <a:ext cx="1709649" cy="33732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D8DCD9C-2CCF-4F1F-8F96-72B22E7EB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72" y="2695574"/>
            <a:ext cx="3041845" cy="216217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82B8F72-AEA9-451C-87B2-7368DFBCBA3C}"/>
              </a:ext>
            </a:extLst>
          </p:cNvPr>
          <p:cNvSpPr/>
          <p:nvPr/>
        </p:nvSpPr>
        <p:spPr>
          <a:xfrm>
            <a:off x="295274" y="1145888"/>
            <a:ext cx="334327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Antifreeze Kit for Victrix Pro V2 </a:t>
            </a:r>
          </a:p>
          <a:p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cod. 3.034125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GB" sz="1400" dirty="0">
                <a:solidFill>
                  <a:srgbClr val="4AACC5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GB" dirty="0"/>
              <a:t>Only one kit for all range boilers.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FB08CF8-A354-40D0-B075-B547163CA81E}"/>
              </a:ext>
            </a:extLst>
          </p:cNvPr>
          <p:cNvSpPr/>
          <p:nvPr/>
        </p:nvSpPr>
        <p:spPr>
          <a:xfrm>
            <a:off x="224572" y="0"/>
            <a:ext cx="4887428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en-GB" sz="3600" dirty="0">
                <a:ea typeface="Tahoma" panose="020B0604030504040204" pitchFamily="34" charset="0"/>
                <a:cs typeface="Tahoma" panose="020B0604030504040204" pitchFamily="34" charset="0"/>
              </a:rPr>
              <a:t>Accessories and Optional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55E583D-38E6-4290-B94A-4D56E9D6A2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321"/>
          <a:stretch/>
        </p:blipFill>
        <p:spPr>
          <a:xfrm>
            <a:off x="9697970" y="1238250"/>
            <a:ext cx="1855219" cy="14763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523EA62-55DC-4BE0-98BC-955843E0F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610"/>
          <a:stretch/>
        </p:blipFill>
        <p:spPr>
          <a:xfrm>
            <a:off x="8991600" y="3848100"/>
            <a:ext cx="2838450" cy="203470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F40AA0F-6ECF-42C6-A8A5-CD52A9C05559}"/>
              </a:ext>
            </a:extLst>
          </p:cNvPr>
          <p:cNvSpPr/>
          <p:nvPr/>
        </p:nvSpPr>
        <p:spPr>
          <a:xfrm>
            <a:off x="6267450" y="4620310"/>
            <a:ext cx="2733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Condensate </a:t>
            </a:r>
            <a:r>
              <a:rPr lang="it-IT" dirty="0" err="1"/>
              <a:t>passivator</a:t>
            </a:r>
            <a:r>
              <a:rPr lang="it-IT" dirty="0"/>
              <a:t> kit </a:t>
            </a:r>
            <a:r>
              <a:rPr lang="it-IT" dirty="0" err="1"/>
              <a:t>V_Pro</a:t>
            </a:r>
            <a:r>
              <a:rPr lang="it-IT" dirty="0"/>
              <a:t> V2 up to 180 kW </a:t>
            </a:r>
          </a:p>
          <a:p>
            <a:pPr algn="just"/>
            <a:r>
              <a:rPr lang="it-IT" dirty="0"/>
              <a:t>cod. 3.033688</a:t>
            </a:r>
            <a:endParaRPr lang="en-GB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9CA916A-E4D8-49C9-9C2E-DB97CCCC30DE}"/>
              </a:ext>
            </a:extLst>
          </p:cNvPr>
          <p:cNvSpPr/>
          <p:nvPr/>
        </p:nvSpPr>
        <p:spPr>
          <a:xfrm>
            <a:off x="7134225" y="149611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Condensate </a:t>
            </a:r>
            <a:r>
              <a:rPr lang="it-IT" dirty="0" err="1"/>
              <a:t>passivator</a:t>
            </a:r>
            <a:r>
              <a:rPr lang="it-IT" dirty="0"/>
              <a:t> kit </a:t>
            </a:r>
            <a:r>
              <a:rPr lang="it-IT" dirty="0" err="1"/>
              <a:t>V_Pro</a:t>
            </a:r>
            <a:r>
              <a:rPr lang="it-IT" dirty="0"/>
              <a:t> V2 up to 80 kW</a:t>
            </a:r>
          </a:p>
          <a:p>
            <a:pPr algn="just"/>
            <a:r>
              <a:rPr lang="it-IT" dirty="0"/>
              <a:t> cod. 3.033687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094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7" name="Immagine 1"/>
          <p:cNvPicPr/>
          <p:nvPr/>
        </p:nvPicPr>
        <p:blipFill>
          <a:blip r:embed="rId2"/>
          <a:stretch/>
        </p:blipFill>
        <p:spPr>
          <a:xfrm>
            <a:off x="759960" y="729672"/>
            <a:ext cx="3008476" cy="5470607"/>
          </a:xfrm>
          <a:prstGeom prst="rect">
            <a:avLst/>
          </a:prstGeom>
          <a:ln w="0">
            <a:noFill/>
          </a:ln>
        </p:spPr>
      </p:pic>
      <p:sp>
        <p:nvSpPr>
          <p:cNvPr id="1738" name="CasellaDiTesto 4"/>
          <p:cNvSpPr/>
          <p:nvPr/>
        </p:nvSpPr>
        <p:spPr>
          <a:xfrm>
            <a:off x="4664364" y="5223600"/>
            <a:ext cx="6483927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Cabinet for VICTRIX PRO V2 55-60-68-80-100-120-150.</a:t>
            </a:r>
            <a:endParaRPr kumimoji="0" lang="it-IT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NOT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 suitable for VICTRIX PRO 180 V2</a:t>
            </a:r>
            <a:endParaRPr kumimoji="0" lang="it-IT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739" name="Immagine 2"/>
          <p:cNvPicPr/>
          <p:nvPr/>
        </p:nvPicPr>
        <p:blipFill>
          <a:blip r:embed="rId3"/>
          <a:stretch/>
        </p:blipFill>
        <p:spPr>
          <a:xfrm>
            <a:off x="4680223" y="1889280"/>
            <a:ext cx="2542680" cy="2994480"/>
          </a:xfrm>
          <a:prstGeom prst="rect">
            <a:avLst/>
          </a:prstGeom>
          <a:ln w="0">
            <a:noFill/>
          </a:ln>
        </p:spPr>
      </p:pic>
      <p:pic>
        <p:nvPicPr>
          <p:cNvPr id="1740" name="Immagine 3"/>
          <p:cNvPicPr/>
          <p:nvPr/>
        </p:nvPicPr>
        <p:blipFill>
          <a:blip r:embed="rId4"/>
          <a:stretch/>
        </p:blipFill>
        <p:spPr>
          <a:xfrm>
            <a:off x="8457585" y="1504800"/>
            <a:ext cx="2676240" cy="3394800"/>
          </a:xfrm>
          <a:prstGeom prst="rect">
            <a:avLst/>
          </a:prstGeom>
          <a:ln w="0">
            <a:noFill/>
          </a:ln>
        </p:spPr>
      </p:pic>
      <p:sp>
        <p:nvSpPr>
          <p:cNvPr id="1741" name="CasellaDiTesto 9"/>
          <p:cNvSpPr/>
          <p:nvPr/>
        </p:nvSpPr>
        <p:spPr>
          <a:xfrm>
            <a:off x="4655127" y="1534597"/>
            <a:ext cx="2552478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DejaVu Sans"/>
              </a:rPr>
              <a:t>New cabinet VICTRIX PRO V2</a:t>
            </a:r>
            <a:endParaRPr kumimoji="0" lang="it-IT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42" name="CasellaDiTesto 10"/>
          <p:cNvSpPr/>
          <p:nvPr/>
        </p:nvSpPr>
        <p:spPr>
          <a:xfrm>
            <a:off x="8515926" y="1008000"/>
            <a:ext cx="2549237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DejaVu Sans"/>
              </a:rPr>
              <a:t>Previous cabinet</a:t>
            </a:r>
            <a:endParaRPr kumimoji="0" lang="it-IT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DejaVu Sans"/>
              </a:rPr>
              <a:t>VICTRIX PRO</a:t>
            </a:r>
            <a:endParaRPr kumimoji="0" lang="it-IT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44" name="CasellaDiTesto 11"/>
          <p:cNvSpPr/>
          <p:nvPr/>
        </p:nvSpPr>
        <p:spPr>
          <a:xfrm>
            <a:off x="262022" y="73378"/>
            <a:ext cx="7755142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VICTRIX PRO V2 technical cabinet</a:t>
            </a:r>
            <a:endParaRPr kumimoji="0" lang="it-IT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diritto 14"/>
          <p:cNvCxnSpPr/>
          <p:nvPr/>
        </p:nvCxnSpPr>
        <p:spPr>
          <a:xfrm>
            <a:off x="5753791" y="651772"/>
            <a:ext cx="0" cy="55640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9415010" y="1651331"/>
            <a:ext cx="2668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600" b="1" dirty="0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VICTRIX 100-120-150 PRO V2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38839" y="1568327"/>
            <a:ext cx="272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1600" b="1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VICTRIX 55-60-68-80 PRO V2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C332D0A5-FD65-4967-A420-360E13F67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325" y="568715"/>
            <a:ext cx="2285096" cy="549621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6AC52532-0C2A-4985-9768-E0BC4C7DE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474" y="607769"/>
            <a:ext cx="2373262" cy="5457158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A1904DEF-FE93-4EA3-B49C-8D11BD596A86}"/>
              </a:ext>
            </a:extLst>
          </p:cNvPr>
          <p:cNvSpPr/>
          <p:nvPr/>
        </p:nvSpPr>
        <p:spPr>
          <a:xfrm>
            <a:off x="2846213" y="3416598"/>
            <a:ext cx="2129508" cy="926674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ea typeface="Verdana" panose="020B0604030504040204" pitchFamily="34" charset="0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4CD1326D-431B-4B2E-83DE-C38FD3377F7D}"/>
              </a:ext>
            </a:extLst>
          </p:cNvPr>
          <p:cNvSpPr/>
          <p:nvPr/>
        </p:nvSpPr>
        <p:spPr>
          <a:xfrm>
            <a:off x="3073278" y="4367820"/>
            <a:ext cx="1902443" cy="41117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ea typeface="Verdana" panose="020B0604030504040204" pitchFamily="34" charset="0"/>
            </a:endParaRP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6EAD2C6A-79B4-4A85-A69C-987A9BD6EAAC}"/>
              </a:ext>
            </a:extLst>
          </p:cNvPr>
          <p:cNvSpPr/>
          <p:nvPr/>
        </p:nvSpPr>
        <p:spPr>
          <a:xfrm>
            <a:off x="3073278" y="4805200"/>
            <a:ext cx="1902443" cy="120731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2742930B-50CF-459A-A8BF-61D0B6D0DBB4}"/>
              </a:ext>
            </a:extLst>
          </p:cNvPr>
          <p:cNvSpPr/>
          <p:nvPr/>
        </p:nvSpPr>
        <p:spPr>
          <a:xfrm>
            <a:off x="7013474" y="3576344"/>
            <a:ext cx="2129508" cy="926674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7B6E238C-ABDE-410B-A7B8-7CD9E18C2434}"/>
              </a:ext>
            </a:extLst>
          </p:cNvPr>
          <p:cNvSpPr/>
          <p:nvPr/>
        </p:nvSpPr>
        <p:spPr>
          <a:xfrm>
            <a:off x="7240539" y="4527566"/>
            <a:ext cx="1902443" cy="41117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A13A393D-EE21-4D22-9FAC-F8D3DCBAC2D5}"/>
              </a:ext>
            </a:extLst>
          </p:cNvPr>
          <p:cNvSpPr/>
          <p:nvPr/>
        </p:nvSpPr>
        <p:spPr>
          <a:xfrm>
            <a:off x="7240539" y="4964946"/>
            <a:ext cx="1902443" cy="1054912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FCE0305-D048-4058-8CA9-D0394B636C11}"/>
              </a:ext>
            </a:extLst>
          </p:cNvPr>
          <p:cNvSpPr txBox="1"/>
          <p:nvPr/>
        </p:nvSpPr>
        <p:spPr>
          <a:xfrm>
            <a:off x="1659681" y="3725361"/>
            <a:ext cx="1022002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3.023949</a:t>
            </a:r>
          </a:p>
        </p:txBody>
      </p: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A8D4FC6D-7A2F-41E1-A344-779BA50FD526}"/>
              </a:ext>
            </a:extLst>
          </p:cNvPr>
          <p:cNvCxnSpPr/>
          <p:nvPr/>
        </p:nvCxnSpPr>
        <p:spPr>
          <a:xfrm>
            <a:off x="2690625" y="3852319"/>
            <a:ext cx="155880" cy="0"/>
          </a:xfrm>
          <a:prstGeom prst="line">
            <a:avLst/>
          </a:prstGeom>
          <a:ln w="9525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93E6DFB-B29C-4FE2-BA85-902777335F38}"/>
              </a:ext>
            </a:extLst>
          </p:cNvPr>
          <p:cNvSpPr txBox="1"/>
          <p:nvPr/>
        </p:nvSpPr>
        <p:spPr>
          <a:xfrm>
            <a:off x="1802709" y="4461790"/>
            <a:ext cx="1106039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3.023950</a:t>
            </a:r>
          </a:p>
        </p:txBody>
      </p: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B80F5ADC-0CFC-44A3-A820-1D13B6C74DD7}"/>
              </a:ext>
            </a:extLst>
          </p:cNvPr>
          <p:cNvCxnSpPr/>
          <p:nvPr/>
        </p:nvCxnSpPr>
        <p:spPr>
          <a:xfrm>
            <a:off x="2917690" y="4588748"/>
            <a:ext cx="155880" cy="0"/>
          </a:xfrm>
          <a:prstGeom prst="line">
            <a:avLst/>
          </a:prstGeom>
          <a:ln w="9525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251F579B-8545-4C43-AD68-976F914D3D2C}"/>
              </a:ext>
            </a:extLst>
          </p:cNvPr>
          <p:cNvSpPr txBox="1"/>
          <p:nvPr/>
        </p:nvSpPr>
        <p:spPr>
          <a:xfrm>
            <a:off x="1733381" y="5263358"/>
            <a:ext cx="1185421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3.023951</a:t>
            </a:r>
          </a:p>
        </p:txBody>
      </p: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AC7D5C3F-47EB-4F9B-975A-2B3F8E5717B4}"/>
              </a:ext>
            </a:extLst>
          </p:cNvPr>
          <p:cNvCxnSpPr/>
          <p:nvPr/>
        </p:nvCxnSpPr>
        <p:spPr>
          <a:xfrm>
            <a:off x="2927744" y="5390316"/>
            <a:ext cx="155880" cy="0"/>
          </a:xfrm>
          <a:prstGeom prst="line">
            <a:avLst/>
          </a:prstGeom>
          <a:ln w="9525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6B3A3ED-5C81-416B-9110-4016A6FC321E}"/>
              </a:ext>
            </a:extLst>
          </p:cNvPr>
          <p:cNvSpPr txBox="1"/>
          <p:nvPr/>
        </p:nvSpPr>
        <p:spPr>
          <a:xfrm>
            <a:off x="5898494" y="3891220"/>
            <a:ext cx="950449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3.023949</a:t>
            </a:r>
          </a:p>
        </p:txBody>
      </p: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76974C28-3384-49A0-9C18-38EFC8EAC2D2}"/>
              </a:ext>
            </a:extLst>
          </p:cNvPr>
          <p:cNvCxnSpPr/>
          <p:nvPr/>
        </p:nvCxnSpPr>
        <p:spPr>
          <a:xfrm>
            <a:off x="6857885" y="4018178"/>
            <a:ext cx="155880" cy="0"/>
          </a:xfrm>
          <a:prstGeom prst="line">
            <a:avLst/>
          </a:prstGeom>
          <a:ln w="9525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2D5DBC7-358E-411E-96D7-5CE0F5A98C1B}"/>
              </a:ext>
            </a:extLst>
          </p:cNvPr>
          <p:cNvSpPr txBox="1"/>
          <p:nvPr/>
        </p:nvSpPr>
        <p:spPr>
          <a:xfrm>
            <a:off x="6137429" y="4607024"/>
            <a:ext cx="938580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3.023950</a:t>
            </a:r>
          </a:p>
        </p:txBody>
      </p:sp>
      <p:cxnSp>
        <p:nvCxnSpPr>
          <p:cNvPr id="53" name="Connettore diritto 52">
            <a:extLst>
              <a:ext uri="{FF2B5EF4-FFF2-40B4-BE49-F238E27FC236}">
                <a16:creationId xmlns:a16="http://schemas.microsoft.com/office/drawing/2014/main" id="{F889CE20-024A-4B9A-A01C-2A803ECDB09A}"/>
              </a:ext>
            </a:extLst>
          </p:cNvPr>
          <p:cNvCxnSpPr/>
          <p:nvPr/>
        </p:nvCxnSpPr>
        <p:spPr>
          <a:xfrm>
            <a:off x="7084951" y="4733982"/>
            <a:ext cx="155880" cy="0"/>
          </a:xfrm>
          <a:prstGeom prst="line">
            <a:avLst/>
          </a:prstGeom>
          <a:ln w="9525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09C41960-BD48-49D6-BFCC-AEB45F9713E0}"/>
              </a:ext>
            </a:extLst>
          </p:cNvPr>
          <p:cNvSpPr txBox="1"/>
          <p:nvPr/>
        </p:nvSpPr>
        <p:spPr>
          <a:xfrm>
            <a:off x="6211129" y="5342119"/>
            <a:ext cx="864880" cy="307777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>
                <a:ea typeface="Verdana" panose="020B0604030504040204" pitchFamily="34" charset="0"/>
                <a:cs typeface="Times New Roman" panose="02020603050405020304" pitchFamily="18" charset="0"/>
              </a:rPr>
              <a:t>3.023952</a:t>
            </a:r>
          </a:p>
        </p:txBody>
      </p: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B573BCF7-2645-4075-A3B2-84DA7981AF8F}"/>
              </a:ext>
            </a:extLst>
          </p:cNvPr>
          <p:cNvCxnSpPr/>
          <p:nvPr/>
        </p:nvCxnSpPr>
        <p:spPr>
          <a:xfrm>
            <a:off x="7084951" y="5469077"/>
            <a:ext cx="155880" cy="0"/>
          </a:xfrm>
          <a:prstGeom prst="line">
            <a:avLst/>
          </a:prstGeom>
          <a:ln w="9525"/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Text Box 3">
            <a:extLst>
              <a:ext uri="{FF2B5EF4-FFF2-40B4-BE49-F238E27FC236}">
                <a16:creationId xmlns:a16="http://schemas.microsoft.com/office/drawing/2014/main" id="{66C6531E-9C65-49FB-BBD0-04FFA4B0F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7" y="61914"/>
            <a:ext cx="63360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>
                <a:solidFill>
                  <a:sysClr val="windowText" lastClr="000000"/>
                </a:solidFill>
                <a:latin typeface="Verdana" pitchFamily="34" charset="0"/>
                <a:cs typeface="Arial"/>
              </a:rPr>
              <a:t>Single installation</a:t>
            </a:r>
          </a:p>
        </p:txBody>
      </p:sp>
    </p:spTree>
    <p:extLst>
      <p:ext uri="{BB962C8B-B14F-4D97-AF65-F5344CB8AC3E}">
        <p14:creationId xmlns:p14="http://schemas.microsoft.com/office/powerpoint/2010/main" val="14214563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9AA56324-D216-4103-BB75-72435055C9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7" y="835077"/>
            <a:ext cx="1932742" cy="5038780"/>
          </a:xfrm>
          <a:prstGeom prst="rect">
            <a:avLst/>
          </a:prstGeom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id="{66C6531E-9C65-49FB-BBD0-04FFA4B0F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16" y="61914"/>
            <a:ext cx="945230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>
                <a:solidFill>
                  <a:sysClr val="windowText" lastClr="000000"/>
                </a:solidFill>
                <a:cs typeface="Arial"/>
              </a:rPr>
              <a:t>Single installation with </a:t>
            </a:r>
            <a:r>
              <a:rPr lang="en-GB" sz="3600" b="1" dirty="0">
                <a:solidFill>
                  <a:sysClr val="windowText" lastClr="000000"/>
                </a:solidFill>
                <a:cs typeface="Arial"/>
              </a:rPr>
              <a:t>plate heat exchanger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CD587DA-35FA-42AC-8487-7AA35100EB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122" y="684947"/>
            <a:ext cx="2303338" cy="5371142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6C8534B-45C7-4282-9AF4-F03C8F162E14}"/>
              </a:ext>
            </a:extLst>
          </p:cNvPr>
          <p:cNvSpPr txBox="1"/>
          <p:nvPr/>
        </p:nvSpPr>
        <p:spPr>
          <a:xfrm>
            <a:off x="8753015" y="5930776"/>
            <a:ext cx="2696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ea typeface="Verdana" panose="020B0604030504040204" pitchFamily="34" charset="0"/>
                <a:cs typeface="Times New Roman" panose="02020603050405020304" pitchFamily="18" charset="0"/>
              </a:rPr>
              <a:t>VICTRIX 100-120-150 PRO V2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8E745A1-1B2F-43D7-A33C-F610F9A2DAE0}"/>
              </a:ext>
            </a:extLst>
          </p:cNvPr>
          <p:cNvSpPr txBox="1"/>
          <p:nvPr/>
        </p:nvSpPr>
        <p:spPr>
          <a:xfrm>
            <a:off x="704850" y="5930776"/>
            <a:ext cx="281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ea typeface="Verdana" panose="020B0604030504040204" pitchFamily="34" charset="0"/>
                <a:cs typeface="Times New Roman" panose="02020603050405020304" pitchFamily="18" charset="0"/>
              </a:rPr>
              <a:t>VICTRIX 55-60-68-80 PRO V2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A8B992-C929-42A5-B73E-8F1B0E42A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82" t="12700"/>
          <a:stretch/>
        </p:blipFill>
        <p:spPr>
          <a:xfrm>
            <a:off x="2733675" y="1143000"/>
            <a:ext cx="877637" cy="15714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1B9AB55-386A-4A5D-9108-B6260FB1CA2D}"/>
              </a:ext>
            </a:extLst>
          </p:cNvPr>
          <p:cNvSpPr/>
          <p:nvPr/>
        </p:nvSpPr>
        <p:spPr>
          <a:xfrm>
            <a:off x="2657475" y="3047137"/>
            <a:ext cx="6315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Kit including connection pipes, air vent, drain cock and connections for filling and expansion tank.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C2B0FB-05AD-4585-83FE-F843EB1C52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642" t="30427"/>
          <a:stretch/>
        </p:blipFill>
        <p:spPr>
          <a:xfrm>
            <a:off x="7896225" y="1171575"/>
            <a:ext cx="1071051" cy="150277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5636F67-AFB3-4DB5-A5AC-750FB16A3B82}"/>
              </a:ext>
            </a:extLst>
          </p:cNvPr>
          <p:cNvSpPr/>
          <p:nvPr/>
        </p:nvSpPr>
        <p:spPr>
          <a:xfrm>
            <a:off x="3933826" y="1414760"/>
            <a:ext cx="3609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Plate heat exchanger kit for single installation for V-Pro V2 boilers with the possibility of </a:t>
            </a:r>
            <a:r>
              <a:rPr lang="en-GB" u="sng" dirty="0"/>
              <a:t>connection on the </a:t>
            </a:r>
            <a:r>
              <a:rPr lang="en-GB" b="1" dirty="0"/>
              <a:t>right or left side.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001EC45-64E3-4DFC-8B67-3D34A319A4EE}"/>
              </a:ext>
            </a:extLst>
          </p:cNvPr>
          <p:cNvSpPr/>
          <p:nvPr/>
        </p:nvSpPr>
        <p:spPr>
          <a:xfrm>
            <a:off x="6229350" y="4163110"/>
            <a:ext cx="3409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Sizing of exchanger with </a:t>
            </a:r>
            <a:r>
              <a:rPr lang="en-GB" u="sng" dirty="0"/>
              <a:t>∆T 20 on boiler side </a:t>
            </a:r>
            <a:r>
              <a:rPr lang="en-GB" dirty="0"/>
              <a:t>and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∆T 15 on system side on </a:t>
            </a:r>
            <a:r>
              <a:rPr lang="en-GB" dirty="0">
                <a:solidFill>
                  <a:srgbClr val="FF0000"/>
                </a:solidFill>
              </a:rPr>
              <a:t>180 kW version.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9F8695B-3053-4AC0-9B27-1768D7094EC5}"/>
              </a:ext>
            </a:extLst>
          </p:cNvPr>
          <p:cNvSpPr/>
          <p:nvPr/>
        </p:nvSpPr>
        <p:spPr>
          <a:xfrm>
            <a:off x="2600324" y="4163110"/>
            <a:ext cx="3028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Sizing of exchanger with </a:t>
            </a:r>
            <a:r>
              <a:rPr lang="en-GB" u="sng" dirty="0"/>
              <a:t>∆T 20 on boiler side</a:t>
            </a:r>
            <a:r>
              <a:rPr lang="en-GB" dirty="0"/>
              <a:t> and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∆T 15 on system side on </a:t>
            </a:r>
            <a:r>
              <a:rPr lang="en-GB" dirty="0">
                <a:solidFill>
                  <a:srgbClr val="FF0000"/>
                </a:solidFill>
              </a:rPr>
              <a:t>80 kW version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9127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CasellaDiTesto 9"/>
          <p:cNvSpPr/>
          <p:nvPr/>
        </p:nvSpPr>
        <p:spPr>
          <a:xfrm>
            <a:off x="6745544" y="940121"/>
            <a:ext cx="288940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VICTRIX PRO 55-60-68-80 V2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712" name="Rectangle 8"/>
          <p:cNvSpPr/>
          <p:nvPr/>
        </p:nvSpPr>
        <p:spPr>
          <a:xfrm>
            <a:off x="189066" y="72066"/>
            <a:ext cx="8206920" cy="691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Dimensions and connections</a:t>
            </a:r>
            <a:endParaRPr lang="it-IT" sz="3200" b="0" strike="noStrike" spc="-1" dirty="0">
              <a:latin typeface="Arial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CE0E7C-ED01-436D-9055-882515FF6B70}"/>
              </a:ext>
            </a:extLst>
          </p:cNvPr>
          <p:cNvSpPr txBox="1"/>
          <p:nvPr/>
        </p:nvSpPr>
        <p:spPr>
          <a:xfrm>
            <a:off x="6840082" y="4593902"/>
            <a:ext cx="392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Key: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V - Electrical supply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G - Gas supply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R - System return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M - System delivery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SC - Condensate drain </a:t>
            </a:r>
            <a:r>
              <a:rPr lang="en-GB" sz="1600" i="1" dirty="0">
                <a:latin typeface="Calibri" pitchFamily="34" charset="0"/>
                <a:cs typeface="Calibri" pitchFamily="34" charset="0"/>
              </a:rPr>
              <a:t>(Ø13mm min. internal)</a:t>
            </a:r>
          </a:p>
        </p:txBody>
      </p:sp>
      <p:graphicFrame>
        <p:nvGraphicFramePr>
          <p:cNvPr id="8" name="Tabella 14">
            <a:extLst>
              <a:ext uri="{FF2B5EF4-FFF2-40B4-BE49-F238E27FC236}">
                <a16:creationId xmlns:a16="http://schemas.microsoft.com/office/drawing/2014/main" id="{A2EEBEB6-AE3D-4ADA-BFB1-9B1DD62985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190485"/>
              </p:ext>
            </p:extLst>
          </p:nvPr>
        </p:nvGraphicFramePr>
        <p:xfrm>
          <a:off x="6846632" y="1434054"/>
          <a:ext cx="3614811" cy="269979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03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5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Models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Height</a:t>
                      </a:r>
                      <a:endParaRPr lang="it-IT" sz="1400" strike="noStrike" spc="-1"/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(mm)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Width</a:t>
                      </a:r>
                      <a:endParaRPr lang="it-IT" sz="1400" strike="noStrike" spc="-1"/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(mm)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Depth</a:t>
                      </a:r>
                      <a:endParaRPr lang="it-IT" sz="1400" strike="noStrike" spc="-1"/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(mm)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5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it-IT" sz="1400" b="0" strike="noStrike" spc="-1" dirty="0">
                          <a:latin typeface="Arial"/>
                        </a:rPr>
                        <a:t>851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it-IT" sz="1400" b="0" strike="noStrike" spc="-1" dirty="0">
                          <a:latin typeface="Arial"/>
                        </a:rPr>
                        <a:t>(986)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440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499</a:t>
                      </a:r>
                      <a:endParaRPr lang="it-IT" sz="14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627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996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Connections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9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FLUE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GAS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SYSTEM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G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R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M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9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D. 110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¾”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1’’ 1/2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1’’ 1/2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A7D7ED78-549A-4421-B2D4-1DBCED9A4B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8" y="650605"/>
            <a:ext cx="4266412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61208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>
            <a:extLst>
              <a:ext uri="{FF2B5EF4-FFF2-40B4-BE49-F238E27FC236}">
                <a16:creationId xmlns:a16="http://schemas.microsoft.com/office/drawing/2014/main" id="{9CE27031-6475-4213-86D7-0A6C9556A6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403" y="745041"/>
            <a:ext cx="2112458" cy="5253412"/>
          </a:xfrm>
          <a:prstGeom prst="rect">
            <a:avLst/>
          </a:prstGeom>
        </p:spPr>
      </p:pic>
      <p:sp>
        <p:nvSpPr>
          <p:cNvPr id="35" name="Text Box 3">
            <a:extLst>
              <a:ext uri="{FF2B5EF4-FFF2-40B4-BE49-F238E27FC236}">
                <a16:creationId xmlns:a16="http://schemas.microsoft.com/office/drawing/2014/main" id="{66C6531E-9C65-49FB-BBD0-04FFA4B0F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16" y="128589"/>
            <a:ext cx="9452303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>
                <a:solidFill>
                  <a:sysClr val="windowText" lastClr="000000"/>
                </a:solidFill>
                <a:cs typeface="Arial"/>
              </a:rPr>
              <a:t>Single installation with </a:t>
            </a:r>
            <a:r>
              <a:rPr lang="en-GB" sz="3600" b="1" dirty="0">
                <a:solidFill>
                  <a:sysClr val="windowText" lastClr="000000"/>
                </a:solidFill>
                <a:cs typeface="Arial"/>
              </a:rPr>
              <a:t>dirt separator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8861DA6-5C8D-446D-823C-C08F69D293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79" y="779327"/>
            <a:ext cx="2019094" cy="521075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CA1A50-503A-4641-9A00-441A63323100}"/>
              </a:ext>
            </a:extLst>
          </p:cNvPr>
          <p:cNvSpPr txBox="1"/>
          <p:nvPr/>
        </p:nvSpPr>
        <p:spPr>
          <a:xfrm>
            <a:off x="1009650" y="5968876"/>
            <a:ext cx="261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ea typeface="Verdana" panose="020B0604030504040204" pitchFamily="34" charset="0"/>
                <a:cs typeface="Times New Roman" panose="02020603050405020304" pitchFamily="18" charset="0"/>
              </a:rPr>
              <a:t>VICTRIX 55-60-68-80 PRO V2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F1836C2-3A42-4222-BE47-0AC5A08DC3B0}"/>
              </a:ext>
            </a:extLst>
          </p:cNvPr>
          <p:cNvSpPr txBox="1"/>
          <p:nvPr/>
        </p:nvSpPr>
        <p:spPr>
          <a:xfrm>
            <a:off x="1058702" y="900175"/>
            <a:ext cx="865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Left exit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CBA1A2A-806F-4E9D-A70E-6359324C6850}"/>
              </a:ext>
            </a:extLst>
          </p:cNvPr>
          <p:cNvSpPr txBox="1"/>
          <p:nvPr/>
        </p:nvSpPr>
        <p:spPr>
          <a:xfrm>
            <a:off x="10685828" y="770639"/>
            <a:ext cx="95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ea typeface="Verdana" panose="020B0604030504040204" pitchFamily="34" charset="0"/>
                <a:cs typeface="Times New Roman" panose="02020603050405020304" pitchFamily="18" charset="0"/>
              </a:rPr>
              <a:t>Right exit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F0574B8-C4E8-4853-A489-350D79D1FDF3}"/>
              </a:ext>
            </a:extLst>
          </p:cNvPr>
          <p:cNvSpPr txBox="1"/>
          <p:nvPr/>
        </p:nvSpPr>
        <p:spPr>
          <a:xfrm>
            <a:off x="8704514" y="5940301"/>
            <a:ext cx="2649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ea typeface="Verdana" panose="020B0604030504040204" pitchFamily="34" charset="0"/>
                <a:cs typeface="Times New Roman" panose="02020603050405020304" pitchFamily="18" charset="0"/>
              </a:rPr>
              <a:t>VICTRIX 100-120-150 PRO V2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5545027-1CC9-41FA-8C97-1E3464DDE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904" y="1349732"/>
            <a:ext cx="3296992" cy="223448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CE6ACC3-77A0-4CCC-A03B-FE4EED23D19C}"/>
              </a:ext>
            </a:extLst>
          </p:cNvPr>
          <p:cNvSpPr/>
          <p:nvPr/>
        </p:nvSpPr>
        <p:spPr>
          <a:xfrm>
            <a:off x="3448049" y="3786485"/>
            <a:ext cx="5076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Kit dirt / mud separator for single installations of all Victrix Pro V2 versions with possibility of </a:t>
            </a:r>
            <a:r>
              <a:rPr lang="en-GB" i="1" u="sng" dirty="0"/>
              <a:t>connection on both right and left side.</a:t>
            </a:r>
          </a:p>
        </p:txBody>
      </p:sp>
    </p:spTree>
    <p:extLst>
      <p:ext uri="{BB962C8B-B14F-4D97-AF65-F5344CB8AC3E}">
        <p14:creationId xmlns:p14="http://schemas.microsoft.com/office/powerpoint/2010/main" val="34560089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61039" y="3437360"/>
            <a:ext cx="3177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Hydraulic separator</a:t>
            </a:r>
          </a:p>
          <a:p>
            <a:pPr algn="just"/>
            <a:endParaRPr lang="en-GB" sz="1000" dirty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2 different codes for 35-55 and 80-100-120;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Standard provided with filter placed on the system return;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Cylindrical shape, insulated </a:t>
            </a:r>
            <a:endParaRPr lang="en-GB" sz="1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72" y="1245518"/>
            <a:ext cx="2953038" cy="218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208684" y="111300"/>
            <a:ext cx="547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alibri" pitchFamily="34" charset="0"/>
                <a:cs typeface="Calibri" pitchFamily="34" charset="0"/>
              </a:rPr>
              <a:t>Hydraulic options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D55AE8D4-7A6B-478D-8E9F-A5A15F99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9675" y="1255690"/>
            <a:ext cx="2923381" cy="217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E47280-7447-4D38-A65D-FE654202FB22}"/>
              </a:ext>
            </a:extLst>
          </p:cNvPr>
          <p:cNvSpPr txBox="1"/>
          <p:nvPr/>
        </p:nvSpPr>
        <p:spPr>
          <a:xfrm>
            <a:off x="8772525" y="3447947"/>
            <a:ext cx="31146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latin typeface="Calibri" pitchFamily="34" charset="0"/>
                <a:cs typeface="Calibri" pitchFamily="34" charset="0"/>
              </a:rPr>
              <a:t>3 Way – valve </a:t>
            </a:r>
          </a:p>
          <a:p>
            <a:pPr algn="just"/>
            <a:endParaRPr lang="en-GB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Kit positioned on the system delivery;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Storage tank probe included;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230 V electrical supply;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Available from 35 to 120. 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B02EDC2-860B-472C-949E-929919CD7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6300" y="1247774"/>
            <a:ext cx="2902557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BEE4E6-ABAB-4963-A561-8828284C6992}"/>
              </a:ext>
            </a:extLst>
          </p:cNvPr>
          <p:cNvSpPr txBox="1"/>
          <p:nvPr/>
        </p:nvSpPr>
        <p:spPr>
          <a:xfrm>
            <a:off x="4598844" y="3440103"/>
            <a:ext cx="343073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Calibri" pitchFamily="34" charset="0"/>
                <a:cs typeface="Calibri" pitchFamily="34" charset="0"/>
              </a:rPr>
              <a:t>Safety kit for single boiler</a:t>
            </a:r>
          </a:p>
          <a:p>
            <a:endParaRPr lang="en-GB" sz="1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Thermometer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Thermometer holder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Manual reset safety thermostat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Cock for pressure gauge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Pressure gauge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Manual reset pressure switch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Cut-off gas valve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Expansion vessel connection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1600" dirty="0">
                <a:latin typeface="Calibri" pitchFamily="34" charset="0"/>
                <a:cs typeface="Calibri" pitchFamily="34" charset="0"/>
              </a:rPr>
              <a:t>Min. pressure switch</a:t>
            </a:r>
          </a:p>
        </p:txBody>
      </p:sp>
    </p:spTree>
    <p:extLst>
      <p:ext uri="{BB962C8B-B14F-4D97-AF65-F5344CB8AC3E}">
        <p14:creationId xmlns:p14="http://schemas.microsoft.com/office/powerpoint/2010/main" val="22555292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00844" y="66675"/>
            <a:ext cx="507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alibri" pitchFamily="34" charset="0"/>
                <a:cs typeface="Calibri" pitchFamily="34" charset="0"/>
              </a:rPr>
              <a:t>Thermoregulation options</a:t>
            </a:r>
            <a:endParaRPr lang="en-GB" sz="24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7609" y="1070140"/>
            <a:ext cx="1578681" cy="178675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21769" y="2982696"/>
            <a:ext cx="1562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alibri" pitchFamily="34" charset="0"/>
                <a:cs typeface="Calibri" pitchFamily="34" charset="0"/>
              </a:rPr>
              <a:t>External probe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35761" y="5551251"/>
            <a:ext cx="424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alibri" pitchFamily="34" charset="0"/>
                <a:cs typeface="Calibri" pitchFamily="34" charset="0"/>
              </a:rPr>
              <a:t>Modulating remote control for single boiler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117" y="2676525"/>
            <a:ext cx="1848367" cy="284999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8148" y="908720"/>
            <a:ext cx="2924317" cy="210959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48147" y="2982696"/>
            <a:ext cx="247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Calibri" pitchFamily="34" charset="0"/>
                <a:cs typeface="Calibri" pitchFamily="34" charset="0"/>
              </a:rPr>
              <a:t>On-Off room thermostat</a:t>
            </a:r>
          </a:p>
        </p:txBody>
      </p:sp>
    </p:spTree>
    <p:extLst>
      <p:ext uri="{BB962C8B-B14F-4D97-AF65-F5344CB8AC3E}">
        <p14:creationId xmlns:p14="http://schemas.microsoft.com/office/powerpoint/2010/main" val="17783764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05" y="960582"/>
            <a:ext cx="2093328" cy="1398155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DBA99EC1-F6F9-4FF7-BA83-C21F438765B8}"/>
              </a:ext>
            </a:extLst>
          </p:cNvPr>
          <p:cNvSpPr txBox="1">
            <a:spLocks/>
          </p:cNvSpPr>
          <p:nvPr/>
        </p:nvSpPr>
        <p:spPr>
          <a:xfrm>
            <a:off x="1027915" y="3054514"/>
            <a:ext cx="4809467" cy="25427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GB" sz="1700" b="1" dirty="0">
                <a:solidFill>
                  <a:prstClr val="black"/>
                </a:solidFill>
                <a:ea typeface="Verdana" panose="020B0604030504040204" pitchFamily="34" charset="0"/>
              </a:rPr>
              <a:t>CLIP-IN VICTRIX PRO V2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1700" dirty="0">
                <a:solidFill>
                  <a:prstClr val="black"/>
                </a:solidFill>
                <a:ea typeface="Verdana" panose="020B0604030504040204" pitchFamily="34" charset="0"/>
              </a:rPr>
              <a:t>(communication interface between boiler board and regulator)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GB" sz="14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en-GB" sz="14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en-GB" sz="14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en-GB" sz="14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GB" sz="1900" dirty="0">
                <a:solidFill>
                  <a:prstClr val="black"/>
                </a:solidFill>
                <a:ea typeface="Verdana" panose="020B0604030504040204" pitchFamily="34" charset="0"/>
              </a:rPr>
              <a:t>Victrix Pro and Victrix Pro V2 use the same CLIP-IN, but </a:t>
            </a:r>
            <a:r>
              <a:rPr lang="en-GB" sz="1900" b="1" dirty="0">
                <a:solidFill>
                  <a:prstClr val="black"/>
                </a:solidFill>
                <a:highlight>
                  <a:srgbClr val="FFFF00"/>
                </a:highlight>
                <a:ea typeface="Verdana" panose="020B0604030504040204" pitchFamily="34" charset="0"/>
              </a:rPr>
              <a:t>for Victrix Pro V2 it is option.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765D769-B6F8-4285-BCE4-3757090A4A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93" y="3749963"/>
            <a:ext cx="2152866" cy="1191491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4EB1955-A96F-4D1D-96A6-58BD27507FC0}"/>
              </a:ext>
            </a:extLst>
          </p:cNvPr>
          <p:cNvSpPr txBox="1">
            <a:spLocks/>
          </p:cNvSpPr>
          <p:nvPr/>
        </p:nvSpPr>
        <p:spPr>
          <a:xfrm>
            <a:off x="6834910" y="4655645"/>
            <a:ext cx="4729017" cy="126486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GB" sz="1600" dirty="0">
                <a:solidFill>
                  <a:prstClr val="black"/>
                </a:solidFill>
                <a:ea typeface="Verdana" panose="020B0604030504040204" pitchFamily="34" charset="0"/>
              </a:rPr>
              <a:t>Cascade and zones regulator kit V-PRO V2 it is composed of the 2 elements: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prstClr val="black"/>
                </a:solidFill>
                <a:ea typeface="Verdana" panose="020B0604030504040204" pitchFamily="34" charset="0"/>
              </a:rPr>
              <a:t>an interface part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prstClr val="black"/>
                </a:solidFill>
                <a:ea typeface="Verdana" panose="020B0604030504040204" pitchFamily="34" charset="0"/>
              </a:rPr>
              <a:t>a DIN bar electrical connection part.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0F9618-DF66-4C25-8FE7-7DA645868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940" y="734813"/>
            <a:ext cx="3124200" cy="3810000"/>
          </a:xfrm>
          <a:prstGeom prst="rect">
            <a:avLst/>
          </a:prstGeom>
        </p:spPr>
      </p:pic>
      <p:sp>
        <p:nvSpPr>
          <p:cNvPr id="8" name="Titolo 6">
            <a:extLst>
              <a:ext uri="{FF2B5EF4-FFF2-40B4-BE49-F238E27FC236}">
                <a16:creationId xmlns:a16="http://schemas.microsoft.com/office/drawing/2014/main" id="{596EC7FC-2CDB-4FFD-A3EF-A3DE2D61555C}"/>
              </a:ext>
            </a:extLst>
          </p:cNvPr>
          <p:cNvSpPr txBox="1">
            <a:spLocks/>
          </p:cNvSpPr>
          <p:nvPr/>
        </p:nvSpPr>
        <p:spPr>
          <a:xfrm>
            <a:off x="145763" y="147024"/>
            <a:ext cx="9358455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>
                <a:solidFill>
                  <a:prstClr val="black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n-GB" sz="3600" dirty="0">
                <a:latin typeface="Calibri" pitchFamily="34" charset="0"/>
                <a:cs typeface="Calibri" pitchFamily="34" charset="0"/>
              </a:rPr>
              <a:t>Thermoregulation options: </a:t>
            </a:r>
            <a:r>
              <a:rPr lang="en-GB" sz="2400" dirty="0">
                <a:solidFill>
                  <a:srgbClr val="FF0000"/>
                </a:solidFill>
                <a:latin typeface="+mn-lt"/>
                <a:ea typeface="Verdana" panose="020B0604030504040204" pitchFamily="34" charset="0"/>
              </a:rPr>
              <a:t>New cascade and zones regulator</a:t>
            </a:r>
            <a:endParaRPr lang="en-GB" sz="1800" dirty="0">
              <a:solidFill>
                <a:srgbClr val="FF0000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A00F1CDF-5DEE-4202-BCD3-335210B3BF37}"/>
              </a:ext>
            </a:extLst>
          </p:cNvPr>
          <p:cNvSpPr/>
          <p:nvPr/>
        </p:nvSpPr>
        <p:spPr>
          <a:xfrm>
            <a:off x="6837217" y="1191491"/>
            <a:ext cx="1022927" cy="692727"/>
          </a:xfrm>
          <a:prstGeom prst="rightArrow">
            <a:avLst>
              <a:gd name="adj1" fmla="val 50000"/>
              <a:gd name="adj2" fmla="val 79333"/>
            </a:avLst>
          </a:prstGeom>
          <a:noFill/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F6C7127-F688-4698-BD2B-5787F027CFC2}"/>
              </a:ext>
            </a:extLst>
          </p:cNvPr>
          <p:cNvSpPr txBox="1">
            <a:spLocks/>
          </p:cNvSpPr>
          <p:nvPr/>
        </p:nvSpPr>
        <p:spPr>
          <a:xfrm>
            <a:off x="2971800" y="993093"/>
            <a:ext cx="3872345" cy="13991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GB" sz="1600" dirty="0">
                <a:solidFill>
                  <a:prstClr val="black"/>
                </a:solidFill>
                <a:ea typeface="Verdana" panose="020B0604030504040204" pitchFamily="34" charset="0"/>
              </a:rPr>
              <a:t>The previous regulator is replaced by the </a:t>
            </a:r>
            <a:r>
              <a:rPr lang="en-GB" sz="1600" b="1" dirty="0">
                <a:solidFill>
                  <a:prstClr val="black"/>
                </a:solidFill>
                <a:ea typeface="Verdana" panose="020B0604030504040204" pitchFamily="34" charset="0"/>
              </a:rPr>
              <a:t>new version </a:t>
            </a:r>
            <a:r>
              <a:rPr lang="en-GB" sz="1600" dirty="0">
                <a:solidFill>
                  <a:prstClr val="black"/>
                </a:solidFill>
                <a:ea typeface="Verdana" panose="020B0604030504040204" pitchFamily="34" charset="0"/>
              </a:rPr>
              <a:t>consisting of the user interface with display and keyboard + the terminal block with inputs and outputs, </a:t>
            </a:r>
            <a:r>
              <a:rPr lang="en-GB" sz="1600" b="1" dirty="0">
                <a:solidFill>
                  <a:prstClr val="black"/>
                </a:solidFill>
                <a:ea typeface="Verdana" panose="020B0604030504040204" pitchFamily="34" charset="0"/>
              </a:rPr>
              <a:t>for the 3 zones standard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2634952840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2128"/>
          <a:stretch/>
        </p:blipFill>
        <p:spPr>
          <a:xfrm>
            <a:off x="678033" y="838200"/>
            <a:ext cx="10904367" cy="5313218"/>
          </a:xfrm>
          <a:prstGeom prst="rect">
            <a:avLst/>
          </a:prstGeom>
        </p:spPr>
      </p:pic>
      <p:sp>
        <p:nvSpPr>
          <p:cNvPr id="9" name="Titolo 13"/>
          <p:cNvSpPr txBox="1">
            <a:spLocks/>
          </p:cNvSpPr>
          <p:nvPr/>
        </p:nvSpPr>
        <p:spPr>
          <a:xfrm>
            <a:off x="219074" y="164215"/>
            <a:ext cx="8782051" cy="426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  <a:t>Cascade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  <a:t> regulator device</a:t>
            </a:r>
          </a:p>
        </p:txBody>
      </p:sp>
    </p:spTree>
    <p:extLst>
      <p:ext uri="{BB962C8B-B14F-4D97-AF65-F5344CB8AC3E}">
        <p14:creationId xmlns:p14="http://schemas.microsoft.com/office/powerpoint/2010/main" val="6210348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6742545" y="5421012"/>
            <a:ext cx="5126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Clip-in for EBV bus, for </a:t>
            </a:r>
            <a:r>
              <a:rPr lang="it-IT" sz="2000" dirty="0" err="1"/>
              <a:t>Victrix</a:t>
            </a:r>
            <a:r>
              <a:rPr lang="it-IT" sz="2000" dirty="0"/>
              <a:t> Pro V2  </a:t>
            </a:r>
            <a:r>
              <a:rPr lang="it-IT" sz="1100" dirty="0"/>
              <a:t>(cod. 3.034122 )</a:t>
            </a: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0" t="3480" r="4764" b="4121"/>
          <a:stretch/>
        </p:blipFill>
        <p:spPr>
          <a:xfrm>
            <a:off x="6659419" y="3165764"/>
            <a:ext cx="2409826" cy="21353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15" y="1191492"/>
            <a:ext cx="5881938" cy="4436008"/>
          </a:xfrm>
          <a:prstGeom prst="rect">
            <a:avLst/>
          </a:prstGeom>
        </p:spPr>
      </p:pic>
      <p:sp>
        <p:nvSpPr>
          <p:cNvPr id="4" name="Fumetto: rettangolo con angoli arrotondati 3">
            <a:extLst>
              <a:ext uri="{FF2B5EF4-FFF2-40B4-BE49-F238E27FC236}">
                <a16:creationId xmlns:a16="http://schemas.microsoft.com/office/drawing/2014/main" id="{641F3C94-AC4B-4435-93ED-19137528309C}"/>
              </a:ext>
            </a:extLst>
          </p:cNvPr>
          <p:cNvSpPr/>
          <p:nvPr/>
        </p:nvSpPr>
        <p:spPr>
          <a:xfrm>
            <a:off x="3549650" y="2204028"/>
            <a:ext cx="952500" cy="1961572"/>
          </a:xfrm>
          <a:prstGeom prst="wedgeRoundRectCallout">
            <a:avLst>
              <a:gd name="adj1" fmla="val 308379"/>
              <a:gd name="adj2" fmla="val 41065"/>
              <a:gd name="adj3" fmla="val 16667"/>
            </a:avLst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990C2C-6B60-46AE-A3ED-2D1A344D980E}"/>
              </a:ext>
            </a:extLst>
          </p:cNvPr>
          <p:cNvSpPr txBox="1"/>
          <p:nvPr/>
        </p:nvSpPr>
        <p:spPr>
          <a:xfrm>
            <a:off x="200844" y="66675"/>
            <a:ext cx="507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alibri" pitchFamily="34" charset="0"/>
                <a:cs typeface="Calibri" pitchFamily="34" charset="0"/>
              </a:rPr>
              <a:t>Thermoregulation options</a:t>
            </a:r>
            <a:endParaRPr lang="en-GB" sz="2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3501A21-1A84-4D5A-AF86-3DC21EF82D35}"/>
              </a:ext>
            </a:extLst>
          </p:cNvPr>
          <p:cNvSpPr/>
          <p:nvPr/>
        </p:nvSpPr>
        <p:spPr>
          <a:xfrm>
            <a:off x="6576291" y="1230945"/>
            <a:ext cx="509847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dirty="0"/>
              <a:t>Unlike the previous model, the CLIP-IN board is not fitted as standard on this version.</a:t>
            </a:r>
          </a:p>
          <a:p>
            <a:pPr algn="just">
              <a:lnSpc>
                <a:spcPct val="150000"/>
              </a:lnSpc>
            </a:pPr>
            <a:r>
              <a:rPr lang="en-GB" dirty="0"/>
              <a:t>If it necessary to connected the boiler at the cascade regulator, it is necessary to have the CLI-IN device. </a:t>
            </a:r>
          </a:p>
        </p:txBody>
      </p:sp>
    </p:spTree>
    <p:extLst>
      <p:ext uri="{BB962C8B-B14F-4D97-AF65-F5344CB8AC3E}">
        <p14:creationId xmlns:p14="http://schemas.microsoft.com/office/powerpoint/2010/main" val="17520537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/>
          <p:cNvSpPr txBox="1"/>
          <p:nvPr/>
        </p:nvSpPr>
        <p:spPr>
          <a:xfrm>
            <a:off x="6087052" y="796192"/>
            <a:ext cx="4342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Cascade</a:t>
            </a:r>
            <a:r>
              <a:rPr lang="it-IT" sz="2000" dirty="0"/>
              <a:t> kit regulator for </a:t>
            </a:r>
            <a:r>
              <a:rPr lang="it-IT" sz="2000" dirty="0" err="1"/>
              <a:t>Victrix</a:t>
            </a:r>
            <a:r>
              <a:rPr lang="it-IT" sz="2000" dirty="0"/>
              <a:t> Pro V2 </a:t>
            </a:r>
          </a:p>
          <a:p>
            <a:r>
              <a:rPr lang="it-IT" sz="2000" dirty="0"/>
              <a:t>cod. 3.034119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composed</a:t>
            </a:r>
            <a:r>
              <a:rPr lang="it-IT" sz="2000" dirty="0"/>
              <a:t> from: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F6C7127-F688-4698-BD2B-5787F027CFC2}"/>
              </a:ext>
            </a:extLst>
          </p:cNvPr>
          <p:cNvSpPr txBox="1">
            <a:spLocks/>
          </p:cNvSpPr>
          <p:nvPr/>
        </p:nvSpPr>
        <p:spPr>
          <a:xfrm>
            <a:off x="3219450" y="4124885"/>
            <a:ext cx="8610600" cy="2037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2) </a:t>
            </a:r>
            <a:r>
              <a:rPr lang="it-IT" sz="2000" b="1" dirty="0" err="1">
                <a:solidFill>
                  <a:prstClr val="black"/>
                </a:solidFill>
                <a:ea typeface="Verdana" panose="020B0604030504040204" pitchFamily="34" charset="0"/>
              </a:rPr>
              <a:t>heatcon</a:t>
            </a:r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! MMI 200</a:t>
            </a:r>
          </a:p>
          <a:p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MMI 200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is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a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local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display to set the EC 1351 Pro</a:t>
            </a:r>
            <a:endParaRPr lang="it-IT" sz="2000" dirty="0">
              <a:ea typeface="Verdana" panose="020B0604030504040204" pitchFamily="34" charset="0"/>
            </a:endParaRPr>
          </a:p>
          <a:p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MMI 200 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and EC 1351 Pro are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connected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by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flat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cable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(BUS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EbV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)</a:t>
            </a:r>
          </a:p>
          <a:p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Each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 EC 1351 Pro can be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connected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on one </a:t>
            </a:r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MMI 200</a:t>
            </a:r>
          </a:p>
          <a:p>
            <a:r>
              <a:rPr lang="en-US" sz="2000" dirty="0">
                <a:solidFill>
                  <a:prstClr val="black"/>
                </a:solidFill>
                <a:ea typeface="Verdana" panose="020B0604030504040204" pitchFamily="34" charset="0"/>
              </a:rPr>
              <a:t>Dimension: 144 x 96 x 29 mm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FF6C7127-F688-4698-BD2B-5787F027CFC2}"/>
              </a:ext>
            </a:extLst>
          </p:cNvPr>
          <p:cNvSpPr txBox="1">
            <a:spLocks/>
          </p:cNvSpPr>
          <p:nvPr/>
        </p:nvSpPr>
        <p:spPr>
          <a:xfrm>
            <a:off x="6143625" y="1705171"/>
            <a:ext cx="5981700" cy="1585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1) </a:t>
            </a:r>
            <a:r>
              <a:rPr lang="it-IT" sz="2000" b="1" dirty="0" err="1">
                <a:solidFill>
                  <a:prstClr val="black"/>
                </a:solidFill>
                <a:ea typeface="Verdana" panose="020B0604030504040204" pitchFamily="34" charset="0"/>
              </a:rPr>
              <a:t>heatcon</a:t>
            </a:r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!  EC 1351 Pro</a:t>
            </a:r>
          </a:p>
          <a:p>
            <a:r>
              <a:rPr lang="it-IT" sz="2000" b="1" dirty="0">
                <a:solidFill>
                  <a:prstClr val="black"/>
                </a:solidFill>
                <a:ea typeface="Verdana" panose="020B0604030504040204" pitchFamily="34" charset="0"/>
              </a:rPr>
              <a:t>EC 1351 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Pro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is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the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main</a:t>
            </a:r>
            <a:r>
              <a:rPr lang="it-IT" sz="2000" dirty="0">
                <a:solidFill>
                  <a:prstClr val="black"/>
                </a:solidFill>
                <a:ea typeface="Verdana" panose="020B0604030504040204" pitchFamily="34" charset="0"/>
              </a:rPr>
              <a:t> control </a:t>
            </a:r>
            <a:r>
              <a:rPr lang="it-IT" sz="2000" dirty="0" err="1">
                <a:solidFill>
                  <a:prstClr val="black"/>
                </a:solidFill>
                <a:ea typeface="Verdana" panose="020B0604030504040204" pitchFamily="34" charset="0"/>
              </a:rPr>
              <a:t>unit</a:t>
            </a:r>
            <a:endParaRPr lang="it-IT" sz="2000" dirty="0">
              <a:solidFill>
                <a:prstClr val="black"/>
              </a:solidFill>
              <a:ea typeface="Verdana" panose="020B0604030504040204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ea typeface="Verdana" panose="020B0604030504040204" pitchFamily="34" charset="0"/>
              </a:rPr>
              <a:t>DIN rail mountable</a:t>
            </a:r>
          </a:p>
          <a:p>
            <a:r>
              <a:rPr lang="en-US" sz="2000" dirty="0">
                <a:solidFill>
                  <a:prstClr val="black"/>
                </a:solidFill>
                <a:ea typeface="Verdana" panose="020B0604030504040204" pitchFamily="34" charset="0"/>
              </a:rPr>
              <a:t>Dimension: 210 x 90 x 61 mm</a:t>
            </a:r>
          </a:p>
        </p:txBody>
      </p:sp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01" y="791610"/>
            <a:ext cx="5035924" cy="26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65" y="3853008"/>
            <a:ext cx="2361459" cy="2141020"/>
          </a:xfrm>
          <a:prstGeom prst="rect">
            <a:avLst/>
          </a:prstGeom>
          <a:noFill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3818B9-C886-4F14-B284-F625AF627394}"/>
              </a:ext>
            </a:extLst>
          </p:cNvPr>
          <p:cNvSpPr txBox="1"/>
          <p:nvPr/>
        </p:nvSpPr>
        <p:spPr>
          <a:xfrm>
            <a:off x="200844" y="66675"/>
            <a:ext cx="5079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Calibri" pitchFamily="34" charset="0"/>
                <a:cs typeface="Calibri" pitchFamily="34" charset="0"/>
              </a:rPr>
              <a:t>Thermoregulation options</a:t>
            </a:r>
            <a:endParaRPr lang="en-GB" sz="2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27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CasellaDiTesto 4"/>
          <p:cNvSpPr/>
          <p:nvPr/>
        </p:nvSpPr>
        <p:spPr>
          <a:xfrm>
            <a:off x="6750502" y="966071"/>
            <a:ext cx="315373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VICTRIX PRO 100-120-150 V2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717" name="Rectangle 8"/>
          <p:cNvSpPr/>
          <p:nvPr/>
        </p:nvSpPr>
        <p:spPr>
          <a:xfrm>
            <a:off x="208728" y="81898"/>
            <a:ext cx="6624689" cy="6915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2160" tIns="46080" rIns="92160" bIns="4608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Dimensions and connections</a:t>
            </a:r>
            <a:endParaRPr lang="it-IT" sz="3200" b="0" strike="noStrike" spc="-1" dirty="0">
              <a:latin typeface="Arial"/>
            </a:endParaRPr>
          </a:p>
        </p:txBody>
      </p:sp>
      <p:graphicFrame>
        <p:nvGraphicFramePr>
          <p:cNvPr id="718" name="Tabella 14"/>
          <p:cNvGraphicFramePr/>
          <p:nvPr>
            <p:extLst>
              <p:ext uri="{D42A27DB-BD31-4B8C-83A1-F6EECF244321}">
                <p14:modId xmlns:p14="http://schemas.microsoft.com/office/powerpoint/2010/main" val="3571293579"/>
              </p:ext>
            </p:extLst>
          </p:nvPr>
        </p:nvGraphicFramePr>
        <p:xfrm>
          <a:off x="6825357" y="1612263"/>
          <a:ext cx="3614811" cy="2550162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03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Models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Height</a:t>
                      </a:r>
                      <a:endParaRPr lang="it-IT" sz="1400" strike="noStrike" spc="-1"/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(mm)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Width</a:t>
                      </a:r>
                      <a:endParaRPr lang="it-IT" sz="1400" strike="noStrike" spc="-1"/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(mm)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Depth</a:t>
                      </a:r>
                      <a:endParaRPr lang="it-IT" sz="1400" strike="noStrike" spc="-1"/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(mm)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8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100-120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1098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600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557</a:t>
                      </a:r>
                      <a:endParaRPr lang="it-IT" sz="14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150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1233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627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52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Connections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8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FLUE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GAS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SYSTEM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2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G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R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M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8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D. 110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1’’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/>
                        <a:t>1’’ 1/2</a:t>
                      </a:r>
                      <a:endParaRPr lang="it-IT" sz="1400" b="0" strike="noStrike" spc="-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400" strike="noStrike" spc="-1" dirty="0"/>
                        <a:t>1’’ 1/2</a:t>
                      </a:r>
                      <a:endParaRPr lang="it-IT" sz="1400" b="0" strike="noStrike" spc="-1" dirty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31F153-6790-4A9B-B6ED-B88A84F097DD}"/>
              </a:ext>
            </a:extLst>
          </p:cNvPr>
          <p:cNvSpPr txBox="1"/>
          <p:nvPr/>
        </p:nvSpPr>
        <p:spPr>
          <a:xfrm>
            <a:off x="6820907" y="4575467"/>
            <a:ext cx="392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Key: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V - Electrical supply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G - Gas supply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R - System return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M - System delivery</a:t>
            </a:r>
          </a:p>
          <a:p>
            <a:r>
              <a:rPr lang="en-GB" sz="1600" dirty="0">
                <a:latin typeface="Calibri" pitchFamily="34" charset="0"/>
                <a:cs typeface="Calibri" pitchFamily="34" charset="0"/>
              </a:rPr>
              <a:t>SC - Condensate drain </a:t>
            </a:r>
            <a:r>
              <a:rPr lang="en-GB" sz="1600" i="1" dirty="0">
                <a:latin typeface="Calibri" pitchFamily="34" charset="0"/>
                <a:cs typeface="Calibri" pitchFamily="34" charset="0"/>
              </a:rPr>
              <a:t>(Ø13mm min. internal)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24D473F-4DE5-499D-BE12-201D9FDEAA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75" y="781050"/>
            <a:ext cx="4295074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0043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Immagine 4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12366" y="1175400"/>
            <a:ext cx="3262320" cy="3366720"/>
          </a:xfrm>
          <a:prstGeom prst="rect">
            <a:avLst/>
          </a:prstGeom>
          <a:ln w="0">
            <a:noFill/>
          </a:ln>
        </p:spPr>
      </p:pic>
      <p:sp>
        <p:nvSpPr>
          <p:cNvPr id="868" name="CasellaDiTesto 47"/>
          <p:cNvSpPr/>
          <p:nvPr/>
        </p:nvSpPr>
        <p:spPr>
          <a:xfrm>
            <a:off x="4904510" y="2020131"/>
            <a:ext cx="2108647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Delivery flow pipe G 1 ½’’</a:t>
            </a:r>
            <a:endParaRPr lang="it-IT" sz="1400" spc="-1" dirty="0"/>
          </a:p>
        </p:txBody>
      </p:sp>
      <p:sp>
        <p:nvSpPr>
          <p:cNvPr id="869" name="Connettore 2 48"/>
          <p:cNvSpPr/>
          <p:nvPr/>
        </p:nvSpPr>
        <p:spPr>
          <a:xfrm flipH="1">
            <a:off x="2983345" y="1052945"/>
            <a:ext cx="2392218" cy="96058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70" name="CasellaDiTesto 49"/>
          <p:cNvSpPr/>
          <p:nvPr/>
        </p:nvSpPr>
        <p:spPr>
          <a:xfrm>
            <a:off x="4969164" y="2607120"/>
            <a:ext cx="2030076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Return flow pipe  G 1 ½’’</a:t>
            </a:r>
            <a:endParaRPr lang="it-IT" sz="1400" spc="-1" dirty="0"/>
          </a:p>
        </p:txBody>
      </p:sp>
      <p:sp>
        <p:nvSpPr>
          <p:cNvPr id="871" name="Connettore 2 50"/>
          <p:cNvSpPr/>
          <p:nvPr/>
        </p:nvSpPr>
        <p:spPr>
          <a:xfrm flipH="1">
            <a:off x="2449406" y="1662544"/>
            <a:ext cx="2630594" cy="9355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73" name="Connettore 2 52"/>
          <p:cNvSpPr/>
          <p:nvPr/>
        </p:nvSpPr>
        <p:spPr>
          <a:xfrm flipH="1">
            <a:off x="1866565" y="2207490"/>
            <a:ext cx="3028707" cy="75854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74" name="CasellaDiTesto 53"/>
          <p:cNvSpPr/>
          <p:nvPr/>
        </p:nvSpPr>
        <p:spPr>
          <a:xfrm>
            <a:off x="5061527" y="1501753"/>
            <a:ext cx="2072422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Safety valve connection</a:t>
            </a:r>
            <a:endParaRPr lang="it-IT" sz="1400" spc="-1" dirty="0"/>
          </a:p>
        </p:txBody>
      </p:sp>
      <p:sp>
        <p:nvSpPr>
          <p:cNvPr id="875" name="Connettore 2 54"/>
          <p:cNvSpPr/>
          <p:nvPr/>
        </p:nvSpPr>
        <p:spPr>
          <a:xfrm flipH="1">
            <a:off x="3819565" y="2798618"/>
            <a:ext cx="1195779" cy="1674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76" name="CasellaDiTesto 55"/>
          <p:cNvSpPr/>
          <p:nvPr/>
        </p:nvSpPr>
        <p:spPr>
          <a:xfrm>
            <a:off x="5179451" y="4025985"/>
            <a:ext cx="1779840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spc="-1" dirty="0" err="1">
                <a:solidFill>
                  <a:srgbClr val="000000"/>
                </a:solidFill>
              </a:rPr>
              <a:t>Condansate</a:t>
            </a:r>
            <a:r>
              <a:rPr lang="it-IT" sz="1600" spc="-1" dirty="0">
                <a:solidFill>
                  <a:srgbClr val="000000"/>
                </a:solidFill>
              </a:rPr>
              <a:t> drain</a:t>
            </a:r>
            <a:endParaRPr lang="it-IT" sz="1600" spc="-1" dirty="0"/>
          </a:p>
        </p:txBody>
      </p:sp>
      <p:sp>
        <p:nvSpPr>
          <p:cNvPr id="877" name="Connettore 2 56"/>
          <p:cNvSpPr/>
          <p:nvPr/>
        </p:nvSpPr>
        <p:spPr>
          <a:xfrm flipH="1" flipV="1">
            <a:off x="2849005" y="3202560"/>
            <a:ext cx="1787649" cy="2980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79" name="CasellaDiTesto 58"/>
          <p:cNvSpPr/>
          <p:nvPr/>
        </p:nvSpPr>
        <p:spPr>
          <a:xfrm>
            <a:off x="4590473" y="4566732"/>
            <a:ext cx="2946400" cy="337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600" spc="-1" dirty="0" err="1">
                <a:solidFill>
                  <a:srgbClr val="000000"/>
                </a:solidFill>
              </a:rPr>
              <a:t>Antifreeze</a:t>
            </a:r>
            <a:r>
              <a:rPr lang="it-IT" sz="1600" spc="-1" dirty="0">
                <a:solidFill>
                  <a:srgbClr val="000000"/>
                </a:solidFill>
              </a:rPr>
              <a:t> kit </a:t>
            </a:r>
            <a:endParaRPr lang="it-IT" sz="1600" spc="-1" dirty="0"/>
          </a:p>
        </p:txBody>
      </p:sp>
      <p:sp>
        <p:nvSpPr>
          <p:cNvPr id="880" name="CasellaDiTesto 59"/>
          <p:cNvSpPr/>
          <p:nvPr/>
        </p:nvSpPr>
        <p:spPr>
          <a:xfrm>
            <a:off x="5347855" y="905040"/>
            <a:ext cx="1459346" cy="30632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b="1" spc="-1" dirty="0">
                <a:solidFill>
                  <a:srgbClr val="000000"/>
                </a:solidFill>
              </a:rPr>
              <a:t> Lower Cover </a:t>
            </a:r>
            <a:endParaRPr lang="it-IT" sz="1400" spc="-1" dirty="0"/>
          </a:p>
        </p:txBody>
      </p:sp>
      <p:sp>
        <p:nvSpPr>
          <p:cNvPr id="881" name="Connettore 2 60"/>
          <p:cNvSpPr/>
          <p:nvPr/>
        </p:nvSpPr>
        <p:spPr>
          <a:xfrm flipH="1" flipV="1">
            <a:off x="1934606" y="3637079"/>
            <a:ext cx="3246994" cy="55622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2" name="Connettore 2 61"/>
          <p:cNvSpPr/>
          <p:nvPr/>
        </p:nvSpPr>
        <p:spPr>
          <a:xfrm flipH="1" flipV="1">
            <a:off x="2158526" y="3896279"/>
            <a:ext cx="2367292" cy="85121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3" name="CasellaDiTesto 62"/>
          <p:cNvSpPr/>
          <p:nvPr/>
        </p:nvSpPr>
        <p:spPr>
          <a:xfrm>
            <a:off x="1425362" y="5232422"/>
            <a:ext cx="24519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b="1" spc="-1" dirty="0" err="1">
                <a:solidFill>
                  <a:srgbClr val="000000"/>
                </a:solidFill>
              </a:rPr>
              <a:t>Victrix</a:t>
            </a:r>
            <a:r>
              <a:rPr lang="it-IT" b="1" spc="-1" dirty="0">
                <a:solidFill>
                  <a:srgbClr val="000000"/>
                </a:solidFill>
              </a:rPr>
              <a:t> 35-55-80 Pro V2</a:t>
            </a:r>
            <a:endParaRPr lang="it-IT" b="1" spc="-1" dirty="0"/>
          </a:p>
        </p:txBody>
      </p:sp>
      <p:sp>
        <p:nvSpPr>
          <p:cNvPr id="884" name="CasellaDiTesto 63"/>
          <p:cNvSpPr/>
          <p:nvPr/>
        </p:nvSpPr>
        <p:spPr>
          <a:xfrm>
            <a:off x="7999413" y="5225696"/>
            <a:ext cx="313040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b="1" spc="-1" dirty="0" err="1">
                <a:solidFill>
                  <a:srgbClr val="000000"/>
                </a:solidFill>
              </a:rPr>
              <a:t>Victrix</a:t>
            </a:r>
            <a:r>
              <a:rPr lang="it-IT" b="1" spc="-1" dirty="0">
                <a:solidFill>
                  <a:srgbClr val="000000"/>
                </a:solidFill>
              </a:rPr>
              <a:t> 100-120-150-180 Pro V2</a:t>
            </a:r>
            <a:endParaRPr lang="it-IT" b="1" spc="-1" dirty="0"/>
          </a:p>
        </p:txBody>
      </p:sp>
      <p:sp>
        <p:nvSpPr>
          <p:cNvPr id="885" name="CasellaDiTesto 64"/>
          <p:cNvSpPr/>
          <p:nvPr/>
        </p:nvSpPr>
        <p:spPr>
          <a:xfrm>
            <a:off x="4664364" y="3183437"/>
            <a:ext cx="2872509" cy="73721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Gas Pipe</a:t>
            </a:r>
            <a:endParaRPr lang="it-IT" sz="1400" spc="-1" dirty="0"/>
          </a:p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G 3/4’’ (35-55-80)</a:t>
            </a:r>
            <a:endParaRPr lang="it-IT" sz="1400" spc="-1" dirty="0"/>
          </a:p>
          <a:p>
            <a:pPr algn="ctr">
              <a:lnSpc>
                <a:spcPct val="100000"/>
              </a:lnSpc>
              <a:buNone/>
            </a:pPr>
            <a:r>
              <a:rPr lang="it-IT" sz="1400" spc="-1" dirty="0">
                <a:solidFill>
                  <a:srgbClr val="000000"/>
                </a:solidFill>
              </a:rPr>
              <a:t>G 1’’ (100-120-150)</a:t>
            </a:r>
            <a:endParaRPr lang="it-IT" sz="1400" spc="-1" dirty="0"/>
          </a:p>
        </p:txBody>
      </p:sp>
      <p:pic>
        <p:nvPicPr>
          <p:cNvPr id="887" name="Immagine 6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812555" y="1263600"/>
            <a:ext cx="3332880" cy="3080160"/>
          </a:xfrm>
          <a:prstGeom prst="rect">
            <a:avLst/>
          </a:prstGeom>
          <a:ln w="0">
            <a:noFill/>
          </a:ln>
        </p:spPr>
      </p:pic>
      <p:sp>
        <p:nvSpPr>
          <p:cNvPr id="888" name="Connettore 2 67"/>
          <p:cNvSpPr/>
          <p:nvPr/>
        </p:nvSpPr>
        <p:spPr>
          <a:xfrm>
            <a:off x="6807199" y="1052945"/>
            <a:ext cx="1902691" cy="8959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89" name="Connettore 2 68"/>
          <p:cNvSpPr/>
          <p:nvPr/>
        </p:nvSpPr>
        <p:spPr>
          <a:xfrm>
            <a:off x="7213600" y="1681018"/>
            <a:ext cx="1701275" cy="97938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0" name="Connettore 2 69"/>
          <p:cNvSpPr/>
          <p:nvPr/>
        </p:nvSpPr>
        <p:spPr>
          <a:xfrm>
            <a:off x="7093527" y="2161308"/>
            <a:ext cx="1245348" cy="84829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2" name="Connettore 2 71"/>
          <p:cNvSpPr/>
          <p:nvPr/>
        </p:nvSpPr>
        <p:spPr>
          <a:xfrm>
            <a:off x="7056582" y="2761673"/>
            <a:ext cx="3294333" cy="27600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3" name="Connettore 2 72"/>
          <p:cNvSpPr/>
          <p:nvPr/>
        </p:nvSpPr>
        <p:spPr>
          <a:xfrm flipV="1">
            <a:off x="7555345" y="3056400"/>
            <a:ext cx="1898810" cy="44418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4" name="Connettore 2 73"/>
          <p:cNvSpPr/>
          <p:nvPr/>
        </p:nvSpPr>
        <p:spPr>
          <a:xfrm flipV="1">
            <a:off x="7712363" y="3759840"/>
            <a:ext cx="2319591" cy="96917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895" name="Connettore 2 74"/>
          <p:cNvSpPr/>
          <p:nvPr/>
        </p:nvSpPr>
        <p:spPr>
          <a:xfrm flipV="1">
            <a:off x="6954982" y="3722254"/>
            <a:ext cx="2724727" cy="47105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BE4B48"/>
            </a:solidFill>
            <a:rou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5DF8D3C-1431-40A6-A800-84FA58C3CFC8}"/>
              </a:ext>
            </a:extLst>
          </p:cNvPr>
          <p:cNvSpPr txBox="1"/>
          <p:nvPr/>
        </p:nvSpPr>
        <p:spPr>
          <a:xfrm>
            <a:off x="183640" y="92360"/>
            <a:ext cx="5552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Dimensions and connections</a:t>
            </a:r>
            <a:endParaRPr lang="en-GB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POWERPOINT_2014_IMMERGAS_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3711</TotalTime>
  <Words>4935</Words>
  <Application>Microsoft Office PowerPoint</Application>
  <PresentationFormat>Widescreen</PresentationFormat>
  <Paragraphs>800</Paragraphs>
  <Slides>76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1_POWERPOINT_2014_IMMERGAS_ITA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components; 55-60-68-80 models</vt:lpstr>
      <vt:lpstr>Main components 100-120-150 models</vt:lpstr>
      <vt:lpstr>Sealed chamber; 55-60-68-80 models</vt:lpstr>
      <vt:lpstr>Sealed chamber; 100-120-150-180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User interface</vt:lpstr>
      <vt:lpstr>User interface</vt:lpstr>
      <vt:lpstr>Electronics and user interface</vt:lpstr>
      <vt:lpstr>Electronics and user interface connections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connections: high voltage connections</vt:lpstr>
      <vt:lpstr>Electrical connections: loads on relays of boards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Battisacchi Giuliano</dc:creator>
  <cp:lastModifiedBy>Battisacchi Giuliano</cp:lastModifiedBy>
  <cp:revision>599</cp:revision>
  <cp:lastPrinted>2023-11-29T16:19:42Z</cp:lastPrinted>
  <dcterms:created xsi:type="dcterms:W3CDTF">2023-08-22T14:22:21Z</dcterms:created>
  <dcterms:modified xsi:type="dcterms:W3CDTF">2024-03-07T07:39:12Z</dcterms:modified>
</cp:coreProperties>
</file>