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</p:sldMasterIdLst>
  <p:notesMasterIdLst>
    <p:notesMasterId r:id="rId24"/>
  </p:notesMasterIdLst>
  <p:handoutMasterIdLst>
    <p:handoutMasterId r:id="rId25"/>
  </p:handoutMasterIdLst>
  <p:sldIdLst>
    <p:sldId id="256" r:id="rId3"/>
    <p:sldId id="408" r:id="rId4"/>
    <p:sldId id="1168" r:id="rId5"/>
    <p:sldId id="409" r:id="rId6"/>
    <p:sldId id="338" r:id="rId7"/>
    <p:sldId id="2322" r:id="rId8"/>
    <p:sldId id="2330" r:id="rId9"/>
    <p:sldId id="411" r:id="rId10"/>
    <p:sldId id="2331" r:id="rId11"/>
    <p:sldId id="2332" r:id="rId12"/>
    <p:sldId id="2333" r:id="rId13"/>
    <p:sldId id="2325" r:id="rId14"/>
    <p:sldId id="2327" r:id="rId15"/>
    <p:sldId id="2326" r:id="rId16"/>
    <p:sldId id="413" r:id="rId17"/>
    <p:sldId id="339" r:id="rId18"/>
    <p:sldId id="2329" r:id="rId19"/>
    <p:sldId id="2328" r:id="rId20"/>
    <p:sldId id="386" r:id="rId21"/>
    <p:sldId id="383" r:id="rId22"/>
    <p:sldId id="350" r:id="rId23"/>
  </p:sldIdLst>
  <p:sldSz cx="1219200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F5F5F"/>
    <a:srgbClr val="292929"/>
    <a:srgbClr val="CFD5EA"/>
    <a:srgbClr val="E9EBF5"/>
    <a:srgbClr val="9CB4E0"/>
    <a:srgbClr val="6D91D1"/>
    <a:srgbClr val="939CAD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9" autoAdjust="0"/>
    <p:restoredTop sz="82054" autoAdjust="0"/>
  </p:normalViewPr>
  <p:slideViewPr>
    <p:cSldViewPr snapToGrid="0">
      <p:cViewPr varScale="1">
        <p:scale>
          <a:sx n="89" d="100"/>
          <a:sy n="89" d="100"/>
        </p:scale>
        <p:origin x="74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18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473C62-EB47-4B74-A269-E810E019F1D4}" type="slidenum">
              <a:rPr lang="fr-FR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830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3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8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76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674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58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888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474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55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295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2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749274AD-1889-47F6-8224-FB7880E01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75157DD8-2876-4C25-9DE2-52B18C6F9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="1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67404F2-57AE-411D-BB31-2BAD1A310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8ED39-29DE-43BC-9CAA-7551A72458A2}" type="slidenum">
              <a:rPr kumimoji="0" lang="it-IT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14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1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73C62-EB47-4B74-A269-E810E019F1D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07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1200" b="1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9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78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9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7B9AF-9C17-4FB1-8CEA-80A6CFEF52A2}" type="slidenum">
              <a:rPr kumimoji="0" lang="it-IT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9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7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6888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537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05235-31D5-4E87-ABDE-10C194C2E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56B0DD-CFEF-4AC0-8304-52051C89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B1B358-A522-487B-86FE-4CF621F2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743DB8-99E1-4558-B087-5746BC9A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C9359-59E5-408D-B340-101F2CBB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621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1F26A-5D35-45AF-A1C7-965ABCAE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C9621-C20A-4EBB-BCF0-AEC025A5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B6FB1-1678-48C1-B224-C734C053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C7AA80-DFA7-4DD5-BB2E-C74155F9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186E0-C23B-40B1-927E-BFD22106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20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61501-BD9B-4084-9ED7-F2061DD1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71A549-891C-4DCC-AD93-53453DB59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CB11AA-D5B7-44F2-8A3A-AF77AAFE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CEC3FE-E1E1-4AD5-838C-9A054695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3917D0-663B-41E9-8499-E8A66861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00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59148-3D5D-46C5-AB69-C49D8FDE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C82A17-2FFE-4849-BDC6-284D585DB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2F73C5-6EF3-4C35-9DC7-6A73E5360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F72D83-5397-4726-8504-5E369BC8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5EA192-DC2D-4587-BC99-DD2807EE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83B455-EA7C-4D97-B984-E55CF918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66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423683-4F57-4645-87BA-554E1B1B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D15836-3AFE-4E15-9E97-8E7E8088B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C09300-A2FB-4A54-906F-FA62E14BB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F433DE2-76A7-4928-8F09-586F7612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3DB50C-7C7B-43BB-AC98-AB64671A4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844561-92DC-4925-B5DB-59C58736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16DE21-6407-4005-9F39-D0E91209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98910FF-50F3-47BD-95E4-29D1AAD3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965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80CC2B-591B-4D2E-9F0F-6244E53C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266725-E824-4BBA-BF01-2D20905A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FE026A-C506-4F82-9AB8-AEA782EB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12C90B-CE5F-4A89-8BE0-65258311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23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9CF38B-793E-4073-A4BD-1565E1AA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FA2BD2-11B8-4926-8EFD-474C47F6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6DFE72-44F6-4540-A4F8-D67939A5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6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2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E09AB-FF9D-4470-ADF7-27F74BA6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2A897E-5E36-46B2-BAE7-1E9A32AD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EC5380-7F65-4D78-A0A2-FAD38927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64FE40-885B-403E-A49E-2261DEDF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BFF906-C06F-4851-929D-0E5F299E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D49811-1356-4CE0-A27C-DC512E92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94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EDB684-63EF-42B0-9791-CD5E961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37EAEC-6927-4F68-99F4-2B7AB09A1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BC6C07-6C04-466B-AC56-CA990BF8F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C85101-6316-4550-BDE5-276CCFF5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E86031-34FD-4AB0-8277-87966A61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D8BB15-A081-40EF-B487-D08658B6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98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9079F4-AF65-4478-A3F9-FC342D1A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CCEE96-8AB2-4D94-89AA-56D87618C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E03BB6-2D95-4FB5-A513-154334A4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7EF5B8-0640-4729-9E10-5A3F3A3E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F3722D-E235-4BCE-8DC1-72447D47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2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C7A78D-B3FC-477E-AB60-7A1DB6754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2208E6-53F8-478A-A567-2B4C666A7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E1A2A-EBC2-415A-9256-17054A48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3835D5-E1BA-4C46-8F79-41600686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8EF609-F38F-4D4E-BDE7-3BE8BAC9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43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191F0BD-2620-4591-903E-FE2D1A37E9FB}"/>
              </a:ext>
            </a:extLst>
          </p:cNvPr>
          <p:cNvSpPr/>
          <p:nvPr userDrawn="1"/>
        </p:nvSpPr>
        <p:spPr>
          <a:xfrm>
            <a:off x="0" y="5600701"/>
            <a:ext cx="12192000" cy="125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800" b="1" i="1">
              <a:solidFill>
                <a:prstClr val="white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7498B3-31B9-4890-B6E9-3E28F52C1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31"/>
            <a:ext cx="12191999" cy="68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191F0BD-2620-4591-903E-FE2D1A37E9FB}"/>
              </a:ext>
            </a:extLst>
          </p:cNvPr>
          <p:cNvSpPr/>
          <p:nvPr userDrawn="1"/>
        </p:nvSpPr>
        <p:spPr>
          <a:xfrm>
            <a:off x="0" y="5600701"/>
            <a:ext cx="12192000" cy="125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800" b="1" i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3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70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7774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241217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9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457189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ctr" defTabSz="457189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5AA436-7EF8-4724-AD85-20B6CDA1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0B6866-E5CE-46AB-A231-0271732E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E9331E-D1A1-43AD-968B-F2FB3C554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5F67-3D0C-40F6-8808-BBA79C478E36}" type="datetimeFigureOut">
              <a:rPr lang="it-IT" smtClean="0"/>
              <a:t>21/04/2026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65BFC0-E647-4762-B331-6B80880E3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64BF93-32EC-4B54-B52A-585D3B8B7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C78E5-D658-4E73-AE55-91A880A856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17757" y="2438489"/>
            <a:ext cx="4692317" cy="923330"/>
          </a:xfrm>
        </p:spPr>
        <p:txBody>
          <a:bodyPr wrap="square">
            <a:spAutoFit/>
          </a:bodyPr>
          <a:lstStyle/>
          <a:p>
            <a:pPr algn="ctr"/>
            <a:r>
              <a:rPr lang="en-GB" sz="6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RAPAX V4 </a:t>
            </a:r>
            <a:endParaRPr lang="en-GB" sz="6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023" y="44451"/>
            <a:ext cx="822402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Air duct connectors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58E77E9-40EE-4038-B313-1D623687BACC}"/>
              </a:ext>
            </a:extLst>
          </p:cNvPr>
          <p:cNvSpPr/>
          <p:nvPr/>
        </p:nvSpPr>
        <p:spPr>
          <a:xfrm>
            <a:off x="81022" y="932790"/>
            <a:ext cx="11257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</a:rPr>
              <a:t>To be mounted on the top of the appliance: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4ADB4D-613E-4EC6-AABC-CD08FDB64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b="18773"/>
          <a:stretch/>
        </p:blipFill>
        <p:spPr>
          <a:xfrm rot="5400000">
            <a:off x="3210600" y="1941067"/>
            <a:ext cx="4998378" cy="41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023" y="44451"/>
            <a:ext cx="9987651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Main components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3D4D61-CD46-4325-A396-DA4F380FC965}"/>
              </a:ext>
            </a:extLst>
          </p:cNvPr>
          <p:cNvSpPr/>
          <p:nvPr/>
        </p:nvSpPr>
        <p:spPr>
          <a:xfrm>
            <a:off x="7433534" y="1158784"/>
            <a:ext cx="464730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– Power supply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2 - Condensate drain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3 - One-way valve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4 – Domestic hot water outlet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5 - Handle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6 - Domestic cold water inlet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7 - Storage tank drain fitting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8 - Air discharge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9 - Air intake</a:t>
            </a:r>
          </a:p>
          <a:p>
            <a:pPr>
              <a:spcBef>
                <a:spcPts val="600"/>
              </a:spcBef>
            </a:pPr>
            <a:r>
              <a:rPr lang="en-GB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10 - Display</a:t>
            </a:r>
          </a:p>
          <a:p>
            <a:pPr>
              <a:spcBef>
                <a:spcPts val="600"/>
              </a:spcBef>
            </a:pPr>
            <a:r>
              <a:rPr lang="en-GB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11 - Front panel</a:t>
            </a:r>
          </a:p>
          <a:p>
            <a:pPr>
              <a:spcBef>
                <a:spcPts val="600"/>
              </a:spcBef>
            </a:pPr>
            <a:r>
              <a:rPr lang="en-GB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12 - Electric heater</a:t>
            </a:r>
          </a:p>
          <a:p>
            <a:pPr>
              <a:spcBef>
                <a:spcPts val="600"/>
              </a:spcBef>
            </a:pPr>
            <a:r>
              <a:rPr lang="en-GB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13 - Magnesium anode</a:t>
            </a:r>
          </a:p>
          <a:p>
            <a:pPr>
              <a:spcBef>
                <a:spcPts val="600"/>
              </a:spcBef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14 – Not used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DF57D3-0956-4B70-855F-D6C6C1ABE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453"/>
          <a:stretch/>
        </p:blipFill>
        <p:spPr>
          <a:xfrm>
            <a:off x="860611" y="620715"/>
            <a:ext cx="4292301" cy="61817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77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023" y="44451"/>
            <a:ext cx="822402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R290 condenser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58E77E9-40EE-4038-B313-1D623687BACC}"/>
              </a:ext>
            </a:extLst>
          </p:cNvPr>
          <p:cNvSpPr/>
          <p:nvPr/>
        </p:nvSpPr>
        <p:spPr>
          <a:xfrm>
            <a:off x="81022" y="932790"/>
            <a:ext cx="11257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Condenser wrapped externally to the boiler (not immersed),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to avoid risks of water contamination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853C7C-BE0D-42D7-81FB-CD9F831DF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b="6927"/>
          <a:stretch/>
        </p:blipFill>
        <p:spPr>
          <a:xfrm>
            <a:off x="2970551" y="1927297"/>
            <a:ext cx="5109883" cy="30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19050"/>
            <a:ext cx="8663234" cy="593725"/>
          </a:xfrm>
        </p:spPr>
        <p:txBody>
          <a:bodyPr>
            <a:normAutofit/>
          </a:bodyPr>
          <a:lstStyle/>
          <a:p>
            <a:r>
              <a:rPr lang="en-GB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/ water operating temperature range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EF54D9-8159-4FC1-B7B2-128D5322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84" y="849854"/>
            <a:ext cx="10705623" cy="55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597" y="44451"/>
            <a:ext cx="8591657" cy="576263"/>
          </a:xfr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altLang="it-IT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duct lenght for RAPAX 100 V4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B7CD30-2182-4A15-A068-AF695E0E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19" y="1965960"/>
            <a:ext cx="11162962" cy="22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2597" y="44451"/>
            <a:ext cx="9871535" cy="576263"/>
          </a:xfr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altLang="it-IT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 duct lenght for RAPAX 200/300 V4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A98CEE-1CA4-43C3-B38E-E0066F1E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36" y="888581"/>
            <a:ext cx="9707330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143875" cy="647700"/>
          </a:xfrm>
        </p:spPr>
        <p:txBody>
          <a:bodyPr>
            <a:noAutofit/>
          </a:bodyPr>
          <a:lstStyle/>
          <a:p>
            <a:pPr algn="l"/>
            <a:r>
              <a:rPr lang="en-GB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panel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4294967295"/>
          </p:nvPr>
        </p:nvSpPr>
        <p:spPr>
          <a:xfrm>
            <a:off x="172123" y="723900"/>
            <a:ext cx="12019877" cy="744819"/>
          </a:xfr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control panel has the same user interface on all models. </a:t>
            </a:r>
          </a:p>
          <a:p>
            <a:pPr marL="285750" indent="-285750">
              <a:spcBef>
                <a:spcPts val="1200"/>
              </a:spcBef>
            </a:pPr>
            <a:r>
              <a:rPr lang="en-GB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 control</a:t>
            </a: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they can be controlled via App</a:t>
            </a:r>
            <a:r>
              <a:rPr lang="en-GB" sz="18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1D435F-0378-450B-A3C0-2AF18855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7" y="1835449"/>
            <a:ext cx="6974964" cy="3532617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9966312D-EC3C-4E2E-BE1E-A53E9D094C38}"/>
              </a:ext>
            </a:extLst>
          </p:cNvPr>
          <p:cNvGrpSpPr>
            <a:grpSpLocks noChangeAspect="1"/>
          </p:cNvGrpSpPr>
          <p:nvPr/>
        </p:nvGrpSpPr>
        <p:grpSpPr>
          <a:xfrm>
            <a:off x="8017934" y="2382313"/>
            <a:ext cx="2642894" cy="4399487"/>
            <a:chOff x="8017934" y="2382313"/>
            <a:chExt cx="2642894" cy="4399487"/>
          </a:xfrm>
        </p:grpSpPr>
        <p:pic>
          <p:nvPicPr>
            <p:cNvPr id="4099" name="Immagine 1">
              <a:extLst>
                <a:ext uri="{FF2B5EF4-FFF2-40B4-BE49-F238E27FC236}">
                  <a16:creationId xmlns:a16="http://schemas.microsoft.com/office/drawing/2014/main" id="{7836DEEB-081E-4DF1-8B85-2E6F04D6AE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99"/>
            <a:stretch/>
          </p:blipFill>
          <p:spPr bwMode="auto">
            <a:xfrm>
              <a:off x="8017934" y="2382313"/>
              <a:ext cx="2642894" cy="439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8CF7C8A-2CE1-4641-8777-31CD1E32A762}"/>
                </a:ext>
              </a:extLst>
            </p:cNvPr>
            <p:cNvSpPr/>
            <p:nvPr/>
          </p:nvSpPr>
          <p:spPr>
            <a:xfrm>
              <a:off x="8468659" y="4924612"/>
              <a:ext cx="794870" cy="262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4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AD4928-4193-4508-B3C1-C51B619F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328" y="1174656"/>
            <a:ext cx="7773485" cy="5515745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143875" cy="647700"/>
          </a:xfrm>
        </p:spPr>
        <p:txBody>
          <a:bodyPr>
            <a:noAutofit/>
          </a:bodyPr>
          <a:lstStyle/>
          <a:p>
            <a:r>
              <a:rPr lang="en-GB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Download and installation of the App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F23DEA8-357F-4896-A1B9-D9F2184EF704}"/>
              </a:ext>
            </a:extLst>
          </p:cNvPr>
          <p:cNvSpPr txBox="1">
            <a:spLocks/>
          </p:cNvSpPr>
          <p:nvPr/>
        </p:nvSpPr>
        <p:spPr>
          <a:xfrm>
            <a:off x="172123" y="723900"/>
            <a:ext cx="12019877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instruction manual contains all the instructions for the configuration, starting from the download:</a:t>
            </a:r>
          </a:p>
        </p:txBody>
      </p:sp>
    </p:spTree>
    <p:extLst>
      <p:ext uri="{BB962C8B-B14F-4D97-AF65-F5344CB8AC3E}">
        <p14:creationId xmlns:p14="http://schemas.microsoft.com/office/powerpoint/2010/main" val="10600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89E97B-F574-4F28-86C7-24DA547D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3" y="1913263"/>
            <a:ext cx="10745553" cy="20472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143875" cy="647700"/>
          </a:xfrm>
        </p:spPr>
        <p:txBody>
          <a:bodyPr>
            <a:noAutofit/>
          </a:bodyPr>
          <a:lstStyle/>
          <a:p>
            <a:r>
              <a:rPr lang="en-GB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Notes on operating modes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0B89399-4F5B-4261-B18D-0A4899B75B2F}"/>
              </a:ext>
            </a:extLst>
          </p:cNvPr>
          <p:cNvCxnSpPr>
            <a:cxnSpLocks/>
          </p:cNvCxnSpPr>
          <p:nvPr/>
        </p:nvCxnSpPr>
        <p:spPr>
          <a:xfrm>
            <a:off x="3431340" y="2216368"/>
            <a:ext cx="4540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28E5F90-ACB8-474E-9E9F-516FC833BDBE}"/>
              </a:ext>
            </a:extLst>
          </p:cNvPr>
          <p:cNvCxnSpPr>
            <a:cxnSpLocks/>
          </p:cNvCxnSpPr>
          <p:nvPr/>
        </p:nvCxnSpPr>
        <p:spPr>
          <a:xfrm>
            <a:off x="2314438" y="2458014"/>
            <a:ext cx="8045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A9C05B5-6DF3-410B-868D-C0F6E42BD5B2}"/>
              </a:ext>
            </a:extLst>
          </p:cNvPr>
          <p:cNvCxnSpPr>
            <a:cxnSpLocks/>
          </p:cNvCxnSpPr>
          <p:nvPr/>
        </p:nvCxnSpPr>
        <p:spPr>
          <a:xfrm>
            <a:off x="5064565" y="2931617"/>
            <a:ext cx="58974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4E28275-F857-4B71-A06C-093CEE4FF19C}"/>
              </a:ext>
            </a:extLst>
          </p:cNvPr>
          <p:cNvCxnSpPr>
            <a:cxnSpLocks/>
          </p:cNvCxnSpPr>
          <p:nvPr/>
        </p:nvCxnSpPr>
        <p:spPr>
          <a:xfrm>
            <a:off x="2232216" y="3159948"/>
            <a:ext cx="1296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A586BD4-3A98-4ADA-AD74-CF62701B3407}"/>
              </a:ext>
            </a:extLst>
          </p:cNvPr>
          <p:cNvCxnSpPr>
            <a:cxnSpLocks/>
          </p:cNvCxnSpPr>
          <p:nvPr/>
        </p:nvCxnSpPr>
        <p:spPr>
          <a:xfrm>
            <a:off x="2232216" y="3704990"/>
            <a:ext cx="8764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F5F5C3A-B4EB-4573-9A5B-ED7BB7274669}"/>
              </a:ext>
            </a:extLst>
          </p:cNvPr>
          <p:cNvCxnSpPr>
            <a:cxnSpLocks/>
          </p:cNvCxnSpPr>
          <p:nvPr/>
        </p:nvCxnSpPr>
        <p:spPr>
          <a:xfrm>
            <a:off x="4840559" y="3470539"/>
            <a:ext cx="64011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925"/>
            <a:ext cx="7058025" cy="647700"/>
          </a:xfrm>
        </p:spPr>
        <p:txBody>
          <a:bodyPr/>
          <a:lstStyle/>
          <a:p>
            <a:pPr algn="l"/>
            <a:r>
              <a:rPr lang="en-GB" altLang="it-IT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Optional kits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949" y="701153"/>
            <a:ext cx="12069403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3.028368      7 bar safety valve and 5 litres expansion vessel kit 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3.025231      7 bar safety valve and 12 litres expansion vessel kit</a:t>
            </a:r>
          </a:p>
          <a:p>
            <a:pPr marL="0" lvl="1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GB" sz="2400" b="1" u="sng" ker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NEW: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3.037558    Extension duct D160 1 m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3.037559    Extension duct D160 2 m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3.037560    90° bend D160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3.037561    2 x 45° bends D160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3.037564    Extension duct kit D200 1 m 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3.037565    Extension duct kit D200 2 m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3.037566    90° bend D200</a:t>
            </a:r>
          </a:p>
          <a:p>
            <a:pPr marL="173038" lvl="1" indent="-173038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GB" ker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3.037567    2 x 45° bends D200</a:t>
            </a:r>
          </a:p>
          <a:p>
            <a:pPr marL="0" lvl="1" fontAlgn="auto">
              <a:spcBef>
                <a:spcPts val="0"/>
              </a:spcBef>
              <a:spcAft>
                <a:spcPts val="900"/>
              </a:spcAft>
              <a:defRPr/>
            </a:pPr>
            <a:endParaRPr lang="en-GB" sz="1600" i="1" ker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900"/>
              </a:spcAft>
              <a:defRPr/>
            </a:pPr>
            <a:endParaRPr lang="en-GB" sz="1600" i="1" ker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en-GB" sz="1600" i="1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</a:t>
            </a:r>
            <a:r>
              <a:rPr lang="en-GB" sz="1600" b="1" i="1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160 mm flue kits are being replaced with a code change </a:t>
            </a:r>
            <a:r>
              <a:rPr lang="en-GB" sz="1600" i="1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we have ended our collaboration with the previous supplier; the previous kits </a:t>
            </a:r>
            <a:r>
              <a:rPr lang="en-GB" sz="1600" i="1" u="sng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</a:t>
            </a:r>
            <a:r>
              <a:rPr lang="en-GB" sz="1600" i="1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used on the new models.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706045-EE49-411B-8250-7543D78BD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t="8673" r="4926" b="3205"/>
          <a:stretch/>
        </p:blipFill>
        <p:spPr>
          <a:xfrm>
            <a:off x="7433535" y="2979868"/>
            <a:ext cx="4742940" cy="2000923"/>
          </a:xfrm>
          <a:prstGeom prst="rect">
            <a:avLst/>
          </a:prstGeom>
        </p:spPr>
      </p:pic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77C4EEAA-59C9-43EF-846A-E93FF354464F}"/>
              </a:ext>
            </a:extLst>
          </p:cNvPr>
          <p:cNvSpPr/>
          <p:nvPr/>
        </p:nvSpPr>
        <p:spPr>
          <a:xfrm>
            <a:off x="6250194" y="3334870"/>
            <a:ext cx="1000462" cy="1538343"/>
          </a:xfrm>
          <a:prstGeom prst="rightBrac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16C487-3105-4E83-A378-FBC78F0286E4}"/>
              </a:ext>
            </a:extLst>
          </p:cNvPr>
          <p:cNvSpPr txBox="1"/>
          <p:nvPr/>
        </p:nvSpPr>
        <p:spPr>
          <a:xfrm>
            <a:off x="8784118" y="4937761"/>
            <a:ext cx="235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00FF"/>
                </a:solidFill>
              </a:rPr>
              <a:t>RAPAX 300 V4</a:t>
            </a:r>
          </a:p>
        </p:txBody>
      </p:sp>
    </p:spTree>
    <p:extLst>
      <p:ext uri="{BB962C8B-B14F-4D97-AF65-F5344CB8AC3E}">
        <p14:creationId xmlns:p14="http://schemas.microsoft.com/office/powerpoint/2010/main" val="42817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9783" y="636732"/>
            <a:ext cx="120318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eaLnBrk="0" hangingPunct="0">
              <a:spcBef>
                <a:spcPct val="0"/>
              </a:spcBef>
            </a:pPr>
            <a:r>
              <a:rPr lang="en-GB" altLang="it-IT">
                <a:solidFill>
                  <a:prstClr val="black"/>
                </a:solidFill>
              </a:rPr>
              <a:t>The new F-Gas Regulation, which came into force on January 1, 2027, restricts the use of fluorinated gases, impacting heat pumps and hybrid systems.</a:t>
            </a:r>
          </a:p>
          <a:p>
            <a:pPr lvl="0" algn="l" eaLnBrk="0" hangingPunct="0">
              <a:spcBef>
                <a:spcPct val="0"/>
              </a:spcBef>
            </a:pPr>
            <a:endParaRPr lang="en-GB" altLang="it-IT">
              <a:solidFill>
                <a:prstClr val="black"/>
              </a:solidFill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en-GB" altLang="it-IT">
                <a:solidFill>
                  <a:prstClr val="black"/>
                </a:solidFill>
              </a:rPr>
              <a:t>The RAPAX heat pump water heater range has therefore been updated to meet the new regulatory standards.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783" y="0"/>
            <a:ext cx="6048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Premise</a:t>
            </a:r>
          </a:p>
        </p:txBody>
      </p:sp>
    </p:spTree>
    <p:extLst>
      <p:ext uri="{BB962C8B-B14F-4D97-AF65-F5344CB8AC3E}">
        <p14:creationId xmlns:p14="http://schemas.microsoft.com/office/powerpoint/2010/main" val="20478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"/>
            <a:ext cx="6731000" cy="593725"/>
          </a:xfrm>
        </p:spPr>
        <p:txBody>
          <a:bodyPr/>
          <a:lstStyle/>
          <a:p>
            <a:pPr algn="l" eaLnBrk="1" hangingPunct="1"/>
            <a:r>
              <a:rPr lang="en-GB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technical data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8F4A08C-9191-400B-8B9E-7CDABD8BA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85039"/>
              </p:ext>
            </p:extLst>
          </p:nvPr>
        </p:nvGraphicFramePr>
        <p:xfrm>
          <a:off x="1710467" y="612775"/>
          <a:ext cx="8408894" cy="5444744"/>
        </p:xfrm>
        <a:graphic>
          <a:graphicData uri="http://schemas.openxmlformats.org/drawingml/2006/table">
            <a:tbl>
              <a:tblPr firstRow="1" bandRow="1"/>
              <a:tblGrid>
                <a:gridCol w="2549561">
                  <a:extLst>
                    <a:ext uri="{9D8B030D-6E8A-4147-A177-3AD203B41FA5}">
                      <a16:colId xmlns:a16="http://schemas.microsoft.com/office/drawing/2014/main" val="877823395"/>
                    </a:ext>
                  </a:extLst>
                </a:gridCol>
                <a:gridCol w="727145">
                  <a:extLst>
                    <a:ext uri="{9D8B030D-6E8A-4147-A177-3AD203B41FA5}">
                      <a16:colId xmlns:a16="http://schemas.microsoft.com/office/drawing/2014/main" val="3861883071"/>
                    </a:ext>
                  </a:extLst>
                </a:gridCol>
                <a:gridCol w="1272280">
                  <a:extLst>
                    <a:ext uri="{9D8B030D-6E8A-4147-A177-3AD203B41FA5}">
                      <a16:colId xmlns:a16="http://schemas.microsoft.com/office/drawing/2014/main" val="188540736"/>
                    </a:ext>
                  </a:extLst>
                </a:gridCol>
                <a:gridCol w="890058">
                  <a:extLst>
                    <a:ext uri="{9D8B030D-6E8A-4147-A177-3AD203B41FA5}">
                      <a16:colId xmlns:a16="http://schemas.microsoft.com/office/drawing/2014/main" val="3791537748"/>
                    </a:ext>
                  </a:extLst>
                </a:gridCol>
                <a:gridCol w="1022849">
                  <a:extLst>
                    <a:ext uri="{9D8B030D-6E8A-4147-A177-3AD203B41FA5}">
                      <a16:colId xmlns:a16="http://schemas.microsoft.com/office/drawing/2014/main" val="1682183794"/>
                    </a:ext>
                  </a:extLst>
                </a:gridCol>
                <a:gridCol w="890058">
                  <a:extLst>
                    <a:ext uri="{9D8B030D-6E8A-4147-A177-3AD203B41FA5}">
                      <a16:colId xmlns:a16="http://schemas.microsoft.com/office/drawing/2014/main" val="2410004722"/>
                    </a:ext>
                  </a:extLst>
                </a:gridCol>
                <a:gridCol w="1056943">
                  <a:extLst>
                    <a:ext uri="{9D8B030D-6E8A-4147-A177-3AD203B41FA5}">
                      <a16:colId xmlns:a16="http://schemas.microsoft.com/office/drawing/2014/main" val="2634341383"/>
                    </a:ext>
                  </a:extLst>
                </a:gridCol>
              </a:tblGrid>
              <a:tr h="545239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Unit</a:t>
                      </a:r>
                      <a:endParaRPr lang="en-GB" sz="1100" noProof="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RAPAX 100 V4</a:t>
                      </a:r>
                      <a:endParaRPr lang="it-IT" sz="11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RAPAX 200 V4</a:t>
                      </a:r>
                      <a:endParaRPr lang="it-IT" sz="11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RAPAX 200 SOL V4</a:t>
                      </a:r>
                      <a:endParaRPr lang="it-IT" sz="11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RAPAX 300 V4</a:t>
                      </a:r>
                      <a:endParaRPr lang="it-IT" sz="11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RAPAX 300 SOL V4</a:t>
                      </a:r>
                      <a:endParaRPr lang="it-IT" sz="11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49446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Domestic water content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litres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185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181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275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270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46023"/>
                  </a:ext>
                </a:extLst>
              </a:tr>
              <a:tr h="818293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Inlet air temperature during heat pump operation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°C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-7 ÷ +43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14039"/>
                  </a:ext>
                </a:extLst>
              </a:tr>
              <a:tr h="818293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Inlet air temperature for integration heating element operation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°C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-20 ÷ +46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32236"/>
                  </a:ext>
                </a:extLst>
              </a:tr>
              <a:tr h="545530"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Adjustable DHW temperature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 °C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38-70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13666"/>
                  </a:ext>
                </a:extLst>
              </a:tr>
              <a:tr h="818293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Material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Vitreous enamel-coated steel storage tank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117180"/>
                  </a:ext>
                </a:extLst>
              </a:tr>
              <a:tr h="363493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Corrosion protection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Magnesium anode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26827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Nominal heat output HP*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980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1430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1430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60063"/>
                  </a:ext>
                </a:extLst>
              </a:tr>
              <a:tr h="363493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Integration heating element absorbed current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1500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1640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1640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1640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1640</a:t>
                      </a:r>
                      <a:endParaRPr lang="en-GB" sz="1100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71311"/>
                  </a:ext>
                </a:extLst>
              </a:tr>
              <a:tr h="279015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Type of refrigerant</a:t>
                      </a:r>
                      <a:endParaRPr lang="en-GB" sz="1100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type</a:t>
                      </a: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R290</a:t>
                      </a:r>
                      <a:endParaRPr lang="en-GB" sz="1100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17278"/>
                  </a:ext>
                </a:extLst>
              </a:tr>
              <a:tr h="266622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Refrigerant charge</a:t>
                      </a:r>
                      <a:endParaRPr lang="en-GB" sz="1100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GB" sz="1100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GB" sz="1100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4" marR="44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47174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CADA04-207B-4099-A95C-DAE45B57EB6F}"/>
              </a:ext>
            </a:extLst>
          </p:cNvPr>
          <p:cNvSpPr txBox="1"/>
          <p:nvPr/>
        </p:nvSpPr>
        <p:spPr>
          <a:xfrm>
            <a:off x="2398956" y="6245225"/>
            <a:ext cx="8226014" cy="25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(*) Air temperature 15/12 °C (DB/WB), inlet water temperature 15 °C, outlet water temperature 45 °C</a:t>
            </a:r>
          </a:p>
        </p:txBody>
      </p:sp>
    </p:spTree>
    <p:extLst>
      <p:ext uri="{BB962C8B-B14F-4D97-AF65-F5344CB8AC3E}">
        <p14:creationId xmlns:p14="http://schemas.microsoft.com/office/powerpoint/2010/main" val="22665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336" y="74196"/>
            <a:ext cx="2993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3000">
                <a:solidFill>
                  <a:srgbClr val="008000"/>
                </a:solidFill>
              </a:rPr>
              <a:t>Availability</a:t>
            </a:r>
            <a:endParaRPr lang="en-GB" altLang="it-IT" sz="3000" u="sng">
              <a:solidFill>
                <a:srgbClr val="FF00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70768"/>
              </p:ext>
            </p:extLst>
          </p:nvPr>
        </p:nvGraphicFramePr>
        <p:xfrm>
          <a:off x="473336" y="1219924"/>
          <a:ext cx="11467652" cy="344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0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Range</a:t>
                      </a:r>
                    </a:p>
                  </a:txBody>
                  <a:tcPr marL="91448" marR="9144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Availability</a:t>
                      </a:r>
                      <a:endParaRPr lang="en-GB" sz="2000" b="1" noProof="0"/>
                    </a:p>
                  </a:txBody>
                  <a:tcPr marL="91448" marR="91448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noProof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noProof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  <a:p>
                      <a:pPr marL="1778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1" noProof="0">
                          <a:latin typeface="Verdana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1778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1" noProof="0">
                          <a:latin typeface="Verdana" pitchFamily="34" charset="0"/>
                          <a:ea typeface="Times New Roman"/>
                          <a:cs typeface="Times New Roman"/>
                        </a:rPr>
                        <a:t>RAPAX V4</a:t>
                      </a:r>
                    </a:p>
                    <a:p>
                      <a:pPr marL="1778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2000" b="1" noProof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  <a:p>
                      <a:pPr marL="1778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2000" b="1" noProof="0"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noProof="0" dirty="0">
                          <a:solidFill>
                            <a:srgbClr val="008000"/>
                          </a:solidFill>
                          <a:latin typeface="Verdana" pitchFamily="34" charset="0"/>
                        </a:rPr>
                        <a:t>3</a:t>
                      </a:r>
                      <a:r>
                        <a:rPr lang="en-GB" sz="2000" b="1" baseline="30000" noProof="0" dirty="0">
                          <a:solidFill>
                            <a:srgbClr val="008000"/>
                          </a:solidFill>
                          <a:latin typeface="Verdana" pitchFamily="34" charset="0"/>
                        </a:rPr>
                        <a:t>rd</a:t>
                      </a:r>
                      <a:r>
                        <a:rPr lang="en-GB" sz="2000" b="1" noProof="0" dirty="0">
                          <a:solidFill>
                            <a:srgbClr val="008000"/>
                          </a:solidFill>
                          <a:latin typeface="Verdana" pitchFamily="34" charset="0"/>
                        </a:rPr>
                        <a:t> quarter 2026</a:t>
                      </a:r>
                    </a:p>
                  </a:txBody>
                  <a:tcPr marL="91448" marR="91448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7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59E4F99-BBE8-4687-97F7-5D79DF8CB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0" y="280923"/>
            <a:ext cx="9724912" cy="5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Transition timelines to new gases: regulatory obligations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1C3F997-AAC1-4539-94C7-AB662DCA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09624"/>
              </p:ext>
            </p:extLst>
          </p:nvPr>
        </p:nvGraphicFramePr>
        <p:xfrm>
          <a:off x="225910" y="1126920"/>
          <a:ext cx="11725835" cy="549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9150">
                  <a:extLst>
                    <a:ext uri="{9D8B030D-6E8A-4147-A177-3AD203B41FA5}">
                      <a16:colId xmlns:a16="http://schemas.microsoft.com/office/drawing/2014/main" val="2551548749"/>
                    </a:ext>
                  </a:extLst>
                </a:gridCol>
                <a:gridCol w="6076685">
                  <a:extLst>
                    <a:ext uri="{9D8B030D-6E8A-4147-A177-3AD203B41FA5}">
                      <a16:colId xmlns:a16="http://schemas.microsoft.com/office/drawing/2014/main" val="3343629520"/>
                    </a:ext>
                  </a:extLst>
                </a:gridCol>
              </a:tblGrid>
              <a:tr h="853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Self-contained (MONOBLOCK) ≤ 12 kW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2027: GWP &lt; 150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2032: natural refrigerant gas only</a:t>
                      </a:r>
                      <a:endParaRPr lang="en-GB" sz="1800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48619"/>
                  </a:ext>
                </a:extLst>
              </a:tr>
              <a:tr h="1249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Self-contained </a:t>
                      </a:r>
                      <a:r>
                        <a:rPr lang="en-GB" sz="1800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(MONOBLOCK) </a:t>
                      </a: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&gt; 12 kW and ≤ 50 kW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2027: GWP &lt; 150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305428"/>
                  </a:ext>
                </a:extLst>
              </a:tr>
              <a:tr h="827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Self-contained (MONOBLOCK) &gt; 50 kW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2030: GWP &lt; 150</a:t>
                      </a:r>
                      <a:endParaRPr lang="en-GB" sz="1600" i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608268"/>
                  </a:ext>
                </a:extLst>
              </a:tr>
              <a:tr h="85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Split A2A ≤ 12 kW</a:t>
                      </a:r>
                      <a:endParaRPr lang="en-GB" sz="18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2029: GWP &lt; 150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2035: natural refrigerant gas only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42529"/>
                  </a:ext>
                </a:extLst>
              </a:tr>
              <a:tr h="85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Split A2W ≤ 12 kW</a:t>
                      </a:r>
                      <a:endParaRPr lang="en-GB" sz="18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2027: GWP &lt; 150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2035: natural refrigerant gas only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75916"/>
                  </a:ext>
                </a:extLst>
              </a:tr>
              <a:tr h="853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Split &gt; 12 kW</a:t>
                      </a:r>
                      <a:endParaRPr lang="en-GB" sz="18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2029: GWP &lt; 750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2033: GWP &lt; 150</a:t>
                      </a:r>
                      <a:endParaRPr lang="en-GB" sz="1800" b="1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00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9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783" y="0"/>
            <a:ext cx="957626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New RAPAX V4 range – 5 model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AE72247-1561-4A5F-86B2-626961E52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38069"/>
              </p:ext>
            </p:extLst>
          </p:nvPr>
        </p:nvGraphicFramePr>
        <p:xfrm>
          <a:off x="3227295" y="1090699"/>
          <a:ext cx="5013063" cy="429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855">
                  <a:extLst>
                    <a:ext uri="{9D8B030D-6E8A-4147-A177-3AD203B41FA5}">
                      <a16:colId xmlns:a16="http://schemas.microsoft.com/office/drawing/2014/main" val="433283011"/>
                    </a:ext>
                  </a:extLst>
                </a:gridCol>
                <a:gridCol w="3150208">
                  <a:extLst>
                    <a:ext uri="{9D8B030D-6E8A-4147-A177-3AD203B41FA5}">
                      <a16:colId xmlns:a16="http://schemas.microsoft.com/office/drawing/2014/main" val="553738850"/>
                    </a:ext>
                  </a:extLst>
                </a:gridCol>
              </a:tblGrid>
              <a:tr h="71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cap="none" baseline="0" noProof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Code</a:t>
                      </a:r>
                      <a:endParaRPr lang="en-GB" sz="1800" cap="none" baseline="0" noProof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cap="none" baseline="0" noProof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New model</a:t>
                      </a:r>
                      <a:endParaRPr lang="en-GB" sz="1800" cap="none" baseline="0" noProof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1246540"/>
                  </a:ext>
                </a:extLst>
              </a:tr>
              <a:tr h="71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3.036851 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RAPAX 100 V4</a:t>
                      </a:r>
                      <a:endParaRPr lang="en-GB" sz="18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2134704"/>
                  </a:ext>
                </a:extLst>
              </a:tr>
              <a:tr h="71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3.036852 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RAPAX 200 V4</a:t>
                      </a:r>
                      <a:endParaRPr lang="en-GB" sz="18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9729392"/>
                  </a:ext>
                </a:extLst>
              </a:tr>
              <a:tr h="71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3.036853 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RAPAX 200 SOL V4</a:t>
                      </a:r>
                      <a:endParaRPr lang="en-GB" sz="18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0502970"/>
                  </a:ext>
                </a:extLst>
              </a:tr>
              <a:tr h="71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3.036854 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RAPAX 300 V4</a:t>
                      </a:r>
                      <a:endParaRPr lang="en-GB" sz="1800" b="1" noProof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5170021"/>
                  </a:ext>
                </a:extLst>
              </a:tr>
              <a:tr h="716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3.036855 </a:t>
                      </a:r>
                      <a:endParaRPr lang="en-GB" sz="1800" b="1" noProof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RAPAX 300 SOL V4</a:t>
                      </a:r>
                      <a:endParaRPr lang="en-GB" sz="18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379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4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5194" y="14288"/>
            <a:ext cx="6492331" cy="647700"/>
          </a:xfrm>
        </p:spPr>
        <p:txBody>
          <a:bodyPr>
            <a:noAutofit/>
          </a:bodyPr>
          <a:lstStyle/>
          <a:p>
            <a:r>
              <a:rPr lang="en-GB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features</a:t>
            </a:r>
          </a:p>
        </p:txBody>
      </p:sp>
      <p:sp>
        <p:nvSpPr>
          <p:cNvPr id="10" name="ZoneTexte 8"/>
          <p:cNvSpPr txBox="1"/>
          <p:nvPr/>
        </p:nvSpPr>
        <p:spPr>
          <a:xfrm>
            <a:off x="185196" y="876210"/>
            <a:ext cx="95289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New </a:t>
            </a: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design</a:t>
            </a:r>
            <a:endParaRPr lang="en-GB" sz="20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Refrigerant gas: </a:t>
            </a: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R290</a:t>
            </a: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(GWP = 0,02  Negligible Greenhouse Effect)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Vitreous enamel-coated steel </a:t>
            </a: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storage tank </a:t>
            </a: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with polyurethane insulation up to 46 mm thick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Possibility of </a:t>
            </a: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weekly timer setting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User interface with digital display &amp; </a:t>
            </a: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remote control via app – as standard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Maximum DHW temperature up to 65°C with heat pump; up to 70°C with electric heater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Photovoltaic contact as standard </a:t>
            </a: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heats the storage tank water to the maximum temperature</a:t>
            </a:r>
            <a:endParaRPr lang="en-GB" sz="20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</a:rPr>
              <a:t>Weekly programmable anti-legionella </a:t>
            </a: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</a:rPr>
              <a:t>disinfection function</a:t>
            </a:r>
            <a:endParaRPr lang="en-GB" sz="2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A5CFAD-09B3-4940-BB3C-147DB1A06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/>
          <a:stretch/>
        </p:blipFill>
        <p:spPr>
          <a:xfrm>
            <a:off x="9843247" y="753035"/>
            <a:ext cx="2020032" cy="5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699" y="164025"/>
            <a:ext cx="9734983" cy="647700"/>
          </a:xfrm>
        </p:spPr>
        <p:txBody>
          <a:bodyPr>
            <a:noAutofit/>
          </a:bodyPr>
          <a:lstStyle/>
          <a:p>
            <a:r>
              <a:rPr lang="en-GB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 for IU operating with R290 - </a:t>
            </a:r>
            <a:r>
              <a:rPr lang="en-GB" sz="3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indoors</a:t>
            </a:r>
          </a:p>
        </p:txBody>
      </p:sp>
      <p:sp>
        <p:nvSpPr>
          <p:cNvPr id="10" name="ZoneTexte 8"/>
          <p:cNvSpPr txBox="1"/>
          <p:nvPr/>
        </p:nvSpPr>
        <p:spPr>
          <a:xfrm>
            <a:off x="185194" y="1005306"/>
            <a:ext cx="11917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</a:rPr>
              <a:t>In Europe, </a:t>
            </a:r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</a:rPr>
              <a:t>the maximum charge for R290 in hermetically sealed systems is 150 g</a:t>
            </a:r>
            <a:r>
              <a:rPr lang="en-GB" sz="2000">
                <a:latin typeface="Verdana" panose="020B0604030504040204" pitchFamily="34" charset="0"/>
                <a:ea typeface="Verdana" panose="020B0604030504040204" pitchFamily="34" charset="0"/>
              </a:rPr>
              <a:t>; above this charge, spatial requirements for the installation room must be met (for safety reasons, to ensure proper dilution of the gas in the event of a leak).</a:t>
            </a:r>
          </a:p>
          <a:p>
            <a:r>
              <a:rPr lang="en-GB" sz="2000" b="1">
                <a:latin typeface="Verdana" panose="020B0604030504040204" pitchFamily="34" charset="0"/>
                <a:ea typeface="Verdana" panose="020B0604030504040204" pitchFamily="34" charset="0"/>
              </a:rPr>
              <a:t>Up to 150 grams, the risk of forming a hazardous atmosphere in the event of a leak is considered negligible.</a:t>
            </a:r>
            <a:endParaRPr kumimoji="0" lang="en-GB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88EC36B-9589-4386-847A-BF53608B3ECC}"/>
              </a:ext>
            </a:extLst>
          </p:cNvPr>
          <p:cNvSpPr/>
          <p:nvPr/>
        </p:nvSpPr>
        <p:spPr>
          <a:xfrm>
            <a:off x="232965" y="2870795"/>
            <a:ext cx="1186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new RAPAX V4 range complies with the 150 g limit, so </a:t>
            </a:r>
            <a:r>
              <a:rPr lang="en-GB" sz="20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</a:t>
            </a:r>
            <a:r>
              <a:rPr lang="en-GB" sz="2000" b="1" u="sng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r>
              <a:rPr lang="en-GB" sz="20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specific requirements set by the legislation regarding the minimum area of ​​the installation room.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023" y="44451"/>
            <a:ext cx="822402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Dimensions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0DE81-3F16-45A4-8108-B36BB529F038}"/>
              </a:ext>
            </a:extLst>
          </p:cNvPr>
          <p:cNvSpPr txBox="1"/>
          <p:nvPr/>
        </p:nvSpPr>
        <p:spPr>
          <a:xfrm>
            <a:off x="4399881" y="281133"/>
            <a:ext cx="235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00FF"/>
                </a:solidFill>
              </a:rPr>
              <a:t>RAPAX 100 V4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A5911E6-F308-43F0-AE76-BEA731AFF214}"/>
              </a:ext>
            </a:extLst>
          </p:cNvPr>
          <p:cNvGrpSpPr>
            <a:grpSpLocks noChangeAspect="1"/>
          </p:cNvGrpSpPr>
          <p:nvPr/>
        </p:nvGrpSpPr>
        <p:grpSpPr>
          <a:xfrm>
            <a:off x="2446164" y="680216"/>
            <a:ext cx="7591646" cy="5118156"/>
            <a:chOff x="2978108" y="680216"/>
            <a:chExt cx="7059701" cy="475952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00813DB-78DC-46F7-87A8-B0B95FF2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108" y="680216"/>
              <a:ext cx="7059701" cy="4759528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5408A4B-F4F9-4D15-9A20-B5761ABA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17" y="2926080"/>
              <a:ext cx="1935462" cy="1895760"/>
            </a:xfrm>
            <a:prstGeom prst="rect">
              <a:avLst/>
            </a:prstGeom>
          </p:spPr>
        </p:pic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4CCF831A-8450-49E1-9B94-2949BC72CFD9}"/>
              </a:ext>
            </a:extLst>
          </p:cNvPr>
          <p:cNvSpPr/>
          <p:nvPr/>
        </p:nvSpPr>
        <p:spPr>
          <a:xfrm>
            <a:off x="4193034" y="6150384"/>
            <a:ext cx="313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Hydraulic connections ½"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5B8DED7-E983-4007-8D79-BEE5463AB61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225912" y="839602"/>
            <a:ext cx="2136306" cy="48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5408A4B-F4F9-4D15-9A20-B5761ABA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0" y="3761272"/>
            <a:ext cx="2052853" cy="201074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023" y="44451"/>
            <a:ext cx="822402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Dimensions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8DB642-9B57-4A59-BDF6-AD3AC108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1" y="467420"/>
            <a:ext cx="2718180" cy="43588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0DE81-3F16-45A4-8108-B36BB529F038}"/>
              </a:ext>
            </a:extLst>
          </p:cNvPr>
          <p:cNvSpPr txBox="1"/>
          <p:nvPr/>
        </p:nvSpPr>
        <p:spPr>
          <a:xfrm>
            <a:off x="4087911" y="64548"/>
            <a:ext cx="235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00FF"/>
                </a:solidFill>
              </a:rPr>
              <a:t>RAPAX 200 V4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FD4FC13-D1A7-4F4B-9589-9E01B2E478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" b="3418"/>
          <a:stretch/>
        </p:blipFill>
        <p:spPr>
          <a:xfrm>
            <a:off x="7095166" y="494845"/>
            <a:ext cx="2823386" cy="464731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878F259-C466-4063-9868-453CC28C0E1D}"/>
              </a:ext>
            </a:extLst>
          </p:cNvPr>
          <p:cNvSpPr txBox="1"/>
          <p:nvPr/>
        </p:nvSpPr>
        <p:spPr>
          <a:xfrm>
            <a:off x="7138198" y="75306"/>
            <a:ext cx="235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00FF"/>
                </a:solidFill>
              </a:rPr>
              <a:t>RAPAX 300 V4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0E01195-1E6A-47D3-B45E-171906253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76" y="4012607"/>
            <a:ext cx="1964914" cy="207827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5C2DF09-B1A3-48B6-A9E7-3A50B7050376}"/>
              </a:ext>
            </a:extLst>
          </p:cNvPr>
          <p:cNvSpPr/>
          <p:nvPr/>
        </p:nvSpPr>
        <p:spPr>
          <a:xfrm>
            <a:off x="4589070" y="6178489"/>
            <a:ext cx="336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Hydraulic connections 3/4"</a:t>
            </a:r>
          </a:p>
        </p:txBody>
      </p:sp>
    </p:spTree>
    <p:extLst>
      <p:ext uri="{BB962C8B-B14F-4D97-AF65-F5344CB8AC3E}">
        <p14:creationId xmlns:p14="http://schemas.microsoft.com/office/powerpoint/2010/main" val="40489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023" y="44451"/>
            <a:ext cx="9987651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GB" sz="3000">
                <a:solidFill>
                  <a:sysClr val="windowText" lastClr="000000"/>
                </a:solidFill>
                <a:latin typeface="Verdana" pitchFamily="34" charset="0"/>
                <a:cs typeface="Arial"/>
              </a:rPr>
              <a:t>Standard components: 200/300 models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93D4D61-CD46-4325-A396-DA4F380FC965}"/>
              </a:ext>
            </a:extLst>
          </p:cNvPr>
          <p:cNvSpPr/>
          <p:nvPr/>
        </p:nvSpPr>
        <p:spPr>
          <a:xfrm>
            <a:off x="7017801" y="1543012"/>
            <a:ext cx="51741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2 – One-way valve</a:t>
            </a:r>
          </a:p>
          <a:p>
            <a:pPr>
              <a:spcBef>
                <a:spcPts val="1800"/>
              </a:spcBef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3 - Air duct connectors</a:t>
            </a:r>
          </a:p>
          <a:p>
            <a:pPr>
              <a:spcBef>
                <a:spcPts val="1800"/>
              </a:spcBef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4 - Air intake filter, to be installed directly on the inlet for single-duct installations</a:t>
            </a:r>
          </a:p>
          <a:p>
            <a:pPr>
              <a:spcBef>
                <a:spcPts val="1800"/>
              </a:spcBef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6 - Condensate drain pipe</a:t>
            </a:r>
          </a:p>
          <a:p>
            <a:pPr>
              <a:spcBef>
                <a:spcPts val="1800"/>
              </a:spcBef>
            </a:pPr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7 - Retaining band for possible wall fixing - the floor surface must be flat or inclined no more than 2°.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2138997-6D3F-459C-8B96-2E57635FC152}"/>
              </a:ext>
            </a:extLst>
          </p:cNvPr>
          <p:cNvGrpSpPr>
            <a:grpSpLocks noChangeAspect="1"/>
          </p:cNvGrpSpPr>
          <p:nvPr/>
        </p:nvGrpSpPr>
        <p:grpSpPr>
          <a:xfrm>
            <a:off x="408326" y="782424"/>
            <a:ext cx="6609475" cy="5293151"/>
            <a:chOff x="380045" y="782425"/>
            <a:chExt cx="7174487" cy="574563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6F129DF-6BE0-4B14-AF7B-201514B0B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5" y="782425"/>
              <a:ext cx="7174487" cy="5745637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D8252FA5-68C9-481D-8F61-CCBAB5E73B76}"/>
                </a:ext>
              </a:extLst>
            </p:cNvPr>
            <p:cNvSpPr/>
            <p:nvPr/>
          </p:nvSpPr>
          <p:spPr>
            <a:xfrm>
              <a:off x="1263192" y="2733773"/>
              <a:ext cx="282804" cy="695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80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1_POWERPOINT_2014_IMMERGAS_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7393</TotalTime>
  <Words>926</Words>
  <Application>Microsoft Office PowerPoint</Application>
  <PresentationFormat>Widescreen</PresentationFormat>
  <Paragraphs>180</Paragraphs>
  <Slides>21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Wingdings</vt:lpstr>
      <vt:lpstr>11_POWERPOINT_2014_IMMERGAS_ITA</vt:lpstr>
      <vt:lpstr>Tema di Office</vt:lpstr>
      <vt:lpstr>RAPAX V4 </vt:lpstr>
      <vt:lpstr>Presentazione standard di PowerPoint</vt:lpstr>
      <vt:lpstr>Presentazione standard di PowerPoint</vt:lpstr>
      <vt:lpstr>Presentazione standard di PowerPoint</vt:lpstr>
      <vt:lpstr>Main features</vt:lpstr>
      <vt:lpstr>Requirements for IU operating with R290 - use indoors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Air / water operating temperature range</vt:lpstr>
      <vt:lpstr>Presentazione standard di PowerPoint</vt:lpstr>
      <vt:lpstr>Presentazione standard di PowerPoint</vt:lpstr>
      <vt:lpstr>Control panel</vt:lpstr>
      <vt:lpstr>Download and installation of the App</vt:lpstr>
      <vt:lpstr>Notes on operating modes</vt:lpstr>
      <vt:lpstr>Optional kits</vt:lpstr>
      <vt:lpstr>Preliminary technical data</vt:lpstr>
      <vt:lpstr>Presentazione standard di PowerPoint</vt:lpstr>
    </vt:vector>
  </TitlesOfParts>
  <Company>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RAPAX V3</dc:title>
  <dc:creator>Mazzieri Claudio</dc:creator>
  <cp:lastModifiedBy>Mazzieri Claudio</cp:lastModifiedBy>
  <cp:revision>1058</cp:revision>
  <cp:lastPrinted>2026-02-24T14:07:11Z</cp:lastPrinted>
  <dcterms:created xsi:type="dcterms:W3CDTF">2011-09-15T09:52:29Z</dcterms:created>
  <dcterms:modified xsi:type="dcterms:W3CDTF">2026-04-21T07:46:34Z</dcterms:modified>
</cp:coreProperties>
</file>